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handoutMasterIdLst>
    <p:handoutMasterId r:id="rId28"/>
  </p:handoutMasterIdLst>
  <p:sldIdLst>
    <p:sldId id="256" r:id="rId2"/>
    <p:sldId id="403" r:id="rId3"/>
    <p:sldId id="408" r:id="rId4"/>
    <p:sldId id="393" r:id="rId5"/>
    <p:sldId id="409" r:id="rId6"/>
    <p:sldId id="396" r:id="rId7"/>
    <p:sldId id="399" r:id="rId8"/>
    <p:sldId id="401" r:id="rId9"/>
    <p:sldId id="402" r:id="rId10"/>
    <p:sldId id="359" r:id="rId11"/>
    <p:sldId id="312" r:id="rId12"/>
    <p:sldId id="391" r:id="rId13"/>
    <p:sldId id="392" r:id="rId14"/>
    <p:sldId id="363" r:id="rId15"/>
    <p:sldId id="364" r:id="rId16"/>
    <p:sldId id="366" r:id="rId17"/>
    <p:sldId id="367" r:id="rId18"/>
    <p:sldId id="369" r:id="rId19"/>
    <p:sldId id="370" r:id="rId20"/>
    <p:sldId id="371" r:id="rId21"/>
    <p:sldId id="373" r:id="rId22"/>
    <p:sldId id="375" r:id="rId23"/>
    <p:sldId id="388" r:id="rId24"/>
    <p:sldId id="377" r:id="rId25"/>
    <p:sldId id="407" r:id="rId26"/>
  </p:sldIdLst>
  <p:sldSz cx="9144000" cy="6858000" type="screen4x3"/>
  <p:notesSz cx="7099300" cy="102362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a:srgbClr val="3366FF"/>
    <a:srgbClr val="FF0000"/>
    <a:srgbClr val="0033CC"/>
    <a:srgbClr val="CC66FF"/>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7"/>
  </p:normalViewPr>
  <p:slideViewPr>
    <p:cSldViewPr snapToGrid="0" snapToObjects="1">
      <p:cViewPr varScale="1">
        <p:scale>
          <a:sx n="107" d="100"/>
          <a:sy n="107" d="100"/>
        </p:scale>
        <p:origin x="1760" y="160"/>
      </p:cViewPr>
      <p:guideLst>
        <p:guide orient="horz" pos="2160"/>
        <p:guide pos="288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GB"/>
          </a:p>
        </p:txBody>
      </p:sp>
      <p:sp>
        <p:nvSpPr>
          <p:cNvPr id="3" name="Date Placeholder 2"/>
          <p:cNvSpPr>
            <a:spLocks noGrp="1"/>
          </p:cNvSpPr>
          <p:nvPr>
            <p:ph type="dt" sz="quarter" idx="1"/>
          </p:nvPr>
        </p:nvSpPr>
        <p:spPr>
          <a:xfrm>
            <a:off x="4021138" y="0"/>
            <a:ext cx="3076575" cy="51117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7F953C90-9664-4D49-A7D2-D6AB93B80A15}" type="datetimeFigureOut">
              <a:rPr lang="en-US"/>
              <a:pPr>
                <a:defRPr/>
              </a:pPr>
              <a:t>1/23/24</a:t>
            </a:fld>
            <a:endParaRPr lang="en-GB"/>
          </a:p>
        </p:txBody>
      </p:sp>
      <p:sp>
        <p:nvSpPr>
          <p:cNvPr id="4" name="Footer Placeholder 3"/>
          <p:cNvSpPr>
            <a:spLocks noGrp="1"/>
          </p:cNvSpPr>
          <p:nvPr>
            <p:ph type="ftr" sz="quarter" idx="2"/>
          </p:nvPr>
        </p:nvSpPr>
        <p:spPr>
          <a:xfrm>
            <a:off x="0" y="9723438"/>
            <a:ext cx="3076575" cy="51117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GB"/>
          </a:p>
        </p:txBody>
      </p:sp>
      <p:sp>
        <p:nvSpPr>
          <p:cNvPr id="5" name="Slide Number Placeholder 4"/>
          <p:cNvSpPr>
            <a:spLocks noGrp="1"/>
          </p:cNvSpPr>
          <p:nvPr>
            <p:ph type="sldNum" sz="quarter" idx="3"/>
          </p:nvPr>
        </p:nvSpPr>
        <p:spPr>
          <a:xfrm>
            <a:off x="4021138" y="9723438"/>
            <a:ext cx="3076575" cy="51117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49231B80-5D16-45CD-832A-F5A3924555AB}" type="slidenum">
              <a:rPr lang="en-GB"/>
              <a:pPr>
                <a:defRPr/>
              </a:pPr>
              <a:t>‹#›</a:t>
            </a:fld>
            <a:endParaRPr lang="en-GB"/>
          </a:p>
        </p:txBody>
      </p:sp>
    </p:spTree>
    <p:extLst>
      <p:ext uri="{BB962C8B-B14F-4D97-AF65-F5344CB8AC3E}">
        <p14:creationId xmlns:p14="http://schemas.microsoft.com/office/powerpoint/2010/main" val="10688824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GB"/>
          </a:p>
        </p:txBody>
      </p:sp>
      <p:sp>
        <p:nvSpPr>
          <p:cNvPr id="3" name="Date Placeholder 2"/>
          <p:cNvSpPr>
            <a:spLocks noGrp="1"/>
          </p:cNvSpPr>
          <p:nvPr>
            <p:ph type="dt" idx="1"/>
          </p:nvPr>
        </p:nvSpPr>
        <p:spPr>
          <a:xfrm>
            <a:off x="4021138" y="0"/>
            <a:ext cx="3076575" cy="51117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3B006DC2-FF17-46C0-9B21-C0A6BB8CAE23}" type="datetimeFigureOut">
              <a:rPr lang="en-US"/>
              <a:pPr>
                <a:defRPr/>
              </a:pPr>
              <a:t>1/23/24</a:t>
            </a:fld>
            <a:endParaRPr lang="en-GB"/>
          </a:p>
        </p:txBody>
      </p:sp>
      <p:sp>
        <p:nvSpPr>
          <p:cNvPr id="4" name="Slide Image Placeholder 3"/>
          <p:cNvSpPr>
            <a:spLocks noGrp="1" noRot="1" noChangeAspect="1"/>
          </p:cNvSpPr>
          <p:nvPr>
            <p:ph type="sldImg" idx="2"/>
          </p:nvPr>
        </p:nvSpPr>
        <p:spPr>
          <a:xfrm>
            <a:off x="990600" y="768350"/>
            <a:ext cx="5118100" cy="3838575"/>
          </a:xfrm>
          <a:prstGeom prst="rect">
            <a:avLst/>
          </a:prstGeom>
          <a:noFill/>
          <a:ln w="12700">
            <a:solidFill>
              <a:prstClr val="black"/>
            </a:solidFill>
          </a:ln>
        </p:spPr>
        <p:txBody>
          <a:bodyPr vert="horz" lIns="96661" tIns="48331" rIns="96661" bIns="48331" rtlCol="0" anchor="ctr"/>
          <a:lstStyle/>
          <a:p>
            <a:pPr lvl="0"/>
            <a:endParaRPr lang="en-GB" noProof="0"/>
          </a:p>
        </p:txBody>
      </p:sp>
      <p:sp>
        <p:nvSpPr>
          <p:cNvPr id="5" name="Notes Placeholder 4"/>
          <p:cNvSpPr>
            <a:spLocks noGrp="1"/>
          </p:cNvSpPr>
          <p:nvPr>
            <p:ph type="body" sz="quarter" idx="3"/>
          </p:nvPr>
        </p:nvSpPr>
        <p:spPr>
          <a:xfrm>
            <a:off x="709613" y="4862513"/>
            <a:ext cx="5680075" cy="460533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723438"/>
            <a:ext cx="3076575" cy="51117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GB"/>
          </a:p>
        </p:txBody>
      </p:sp>
      <p:sp>
        <p:nvSpPr>
          <p:cNvPr id="7" name="Slide Number Placeholder 6"/>
          <p:cNvSpPr>
            <a:spLocks noGrp="1"/>
          </p:cNvSpPr>
          <p:nvPr>
            <p:ph type="sldNum" sz="quarter" idx="5"/>
          </p:nvPr>
        </p:nvSpPr>
        <p:spPr>
          <a:xfrm>
            <a:off x="4021138" y="9723438"/>
            <a:ext cx="3076575" cy="51117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90B09D4E-5146-403D-8168-B7AA02F14242}" type="slidenum">
              <a:rPr lang="en-GB"/>
              <a:pPr>
                <a:defRPr/>
              </a:pPr>
              <a:t>‹#›</a:t>
            </a:fld>
            <a:endParaRPr lang="en-GB"/>
          </a:p>
        </p:txBody>
      </p:sp>
    </p:spTree>
    <p:extLst>
      <p:ext uri="{BB962C8B-B14F-4D97-AF65-F5344CB8AC3E}">
        <p14:creationId xmlns:p14="http://schemas.microsoft.com/office/powerpoint/2010/main" val="1994856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DD40D915-8F6F-4928-B984-1E0BE89ACD76}" type="slidenum">
              <a:rPr lang="en-GB" smtClean="0"/>
              <a:pPr>
                <a:defRPr/>
              </a:pPr>
              <a:t>1</a:t>
            </a:fld>
            <a:endParaRPr lang="en-GB"/>
          </a:p>
        </p:txBody>
      </p:sp>
    </p:spTree>
    <p:extLst>
      <p:ext uri="{BB962C8B-B14F-4D97-AF65-F5344CB8AC3E}">
        <p14:creationId xmlns:p14="http://schemas.microsoft.com/office/powerpoint/2010/main" val="2129817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0B09D4E-5146-403D-8168-B7AA02F14242}" type="slidenum">
              <a:rPr lang="en-GB" smtClean="0"/>
              <a:pPr>
                <a:defRPr/>
              </a:pPr>
              <a:t>13</a:t>
            </a:fld>
            <a:endParaRPr lang="en-GB"/>
          </a:p>
        </p:txBody>
      </p:sp>
    </p:spTree>
    <p:extLst>
      <p:ext uri="{BB962C8B-B14F-4D97-AF65-F5344CB8AC3E}">
        <p14:creationId xmlns:p14="http://schemas.microsoft.com/office/powerpoint/2010/main" val="143336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4F218C65-C86D-4561-9E5B-54C5D376714A}" type="slidenum">
              <a:rPr lang="en-GB" smtClean="0"/>
              <a:pPr>
                <a:defRPr/>
              </a:pPr>
              <a:t>14</a:t>
            </a:fld>
            <a:endParaRPr lang="en-GB"/>
          </a:p>
        </p:txBody>
      </p:sp>
    </p:spTree>
    <p:extLst>
      <p:ext uri="{BB962C8B-B14F-4D97-AF65-F5344CB8AC3E}">
        <p14:creationId xmlns:p14="http://schemas.microsoft.com/office/powerpoint/2010/main" val="4012029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17974E6D-BD45-451F-AE3A-72E281820A25}" type="slidenum">
              <a:rPr lang="en-GB" smtClean="0"/>
              <a:pPr>
                <a:defRPr/>
              </a:pPr>
              <a:t>16</a:t>
            </a:fld>
            <a:endParaRPr lang="en-GB"/>
          </a:p>
        </p:txBody>
      </p:sp>
    </p:spTree>
    <p:extLst>
      <p:ext uri="{BB962C8B-B14F-4D97-AF65-F5344CB8AC3E}">
        <p14:creationId xmlns:p14="http://schemas.microsoft.com/office/powerpoint/2010/main" val="301151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BE6AAECD-BC9B-4E81-A602-F9B0E84DFF1A}" type="slidenum">
              <a:rPr lang="en-GB" smtClean="0"/>
              <a:pPr>
                <a:defRPr/>
              </a:pPr>
              <a:t>17</a:t>
            </a:fld>
            <a:endParaRPr lang="en-GB"/>
          </a:p>
        </p:txBody>
      </p:sp>
    </p:spTree>
    <p:extLst>
      <p:ext uri="{BB962C8B-B14F-4D97-AF65-F5344CB8AC3E}">
        <p14:creationId xmlns:p14="http://schemas.microsoft.com/office/powerpoint/2010/main" val="936063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2158531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endParaRPr lang="en-US" altLang="en-US" sz="900"/>
          </a:p>
        </p:txBody>
      </p:sp>
    </p:spTree>
    <p:extLst>
      <p:ext uri="{BB962C8B-B14F-4D97-AF65-F5344CB8AC3E}">
        <p14:creationId xmlns:p14="http://schemas.microsoft.com/office/powerpoint/2010/main" val="4089487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EDEB239A-CD94-4A06-A0E0-BD5167A5D68D}" type="slidenum">
              <a:rPr lang="en-GB" smtClean="0"/>
              <a:pPr>
                <a:defRPr/>
              </a:pPr>
              <a:t>20</a:t>
            </a:fld>
            <a:endParaRPr lang="en-GB"/>
          </a:p>
        </p:txBody>
      </p:sp>
    </p:spTree>
    <p:extLst>
      <p:ext uri="{BB962C8B-B14F-4D97-AF65-F5344CB8AC3E}">
        <p14:creationId xmlns:p14="http://schemas.microsoft.com/office/powerpoint/2010/main" val="3975879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0B09D4E-5146-403D-8168-B7AA02F14242}" type="slidenum">
              <a:rPr lang="en-GB" smtClean="0"/>
              <a:pPr>
                <a:defRPr/>
              </a:pPr>
              <a:t>21</a:t>
            </a:fld>
            <a:endParaRPr lang="en-GB"/>
          </a:p>
        </p:txBody>
      </p:sp>
    </p:spTree>
    <p:extLst>
      <p:ext uri="{BB962C8B-B14F-4D97-AF65-F5344CB8AC3E}">
        <p14:creationId xmlns:p14="http://schemas.microsoft.com/office/powerpoint/2010/main" val="3529812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0D42138A-9BE2-470B-BB1E-E55EB85B720F}" type="slidenum">
              <a:rPr lang="en-GB" smtClean="0"/>
              <a:pPr>
                <a:defRPr/>
              </a:pPr>
              <a:t>22</a:t>
            </a:fld>
            <a:endParaRPr lang="en-GB"/>
          </a:p>
        </p:txBody>
      </p:sp>
    </p:spTree>
    <p:extLst>
      <p:ext uri="{BB962C8B-B14F-4D97-AF65-F5344CB8AC3E}">
        <p14:creationId xmlns:p14="http://schemas.microsoft.com/office/powerpoint/2010/main" val="15550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0B09D4E-5146-403D-8168-B7AA02F14242}" type="slidenum">
              <a:rPr lang="en-GB" smtClean="0"/>
              <a:pPr>
                <a:defRPr/>
              </a:pPr>
              <a:t>23</a:t>
            </a:fld>
            <a:endParaRPr lang="en-GB"/>
          </a:p>
        </p:txBody>
      </p:sp>
    </p:spTree>
    <p:extLst>
      <p:ext uri="{BB962C8B-B14F-4D97-AF65-F5344CB8AC3E}">
        <p14:creationId xmlns:p14="http://schemas.microsoft.com/office/powerpoint/2010/main" val="277598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E06139A5-7C7E-40F1-9A09-AFB2A1B29FB9}" type="slidenum">
              <a:rPr lang="en-GB" smtClean="0"/>
              <a:pPr>
                <a:defRPr/>
              </a:pPr>
              <a:t>2</a:t>
            </a:fld>
            <a:endParaRPr lang="en-GB"/>
          </a:p>
        </p:txBody>
      </p:sp>
    </p:spTree>
    <p:extLst>
      <p:ext uri="{BB962C8B-B14F-4D97-AF65-F5344CB8AC3E}">
        <p14:creationId xmlns:p14="http://schemas.microsoft.com/office/powerpoint/2010/main" val="655690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GB" altLang="en-US"/>
          </a:p>
        </p:txBody>
      </p:sp>
      <p:sp>
        <p:nvSpPr>
          <p:cNvPr id="4" name="Slide Number Placeholder 3"/>
          <p:cNvSpPr>
            <a:spLocks noGrp="1"/>
          </p:cNvSpPr>
          <p:nvPr>
            <p:ph type="sldNum" sz="quarter" idx="5"/>
          </p:nvPr>
        </p:nvSpPr>
        <p:spPr/>
        <p:txBody>
          <a:bodyPr/>
          <a:lstStyle/>
          <a:p>
            <a:pPr>
              <a:defRPr/>
            </a:pPr>
            <a:fld id="{0D42138A-9BE2-470B-BB1E-E55EB85B720F}" type="slidenum">
              <a:rPr lang="en-GB" smtClean="0"/>
              <a:pPr>
                <a:defRPr/>
              </a:pPr>
              <a:t>24</a:t>
            </a:fld>
            <a:endParaRPr lang="en-GB"/>
          </a:p>
        </p:txBody>
      </p:sp>
    </p:spTree>
    <p:extLst>
      <p:ext uri="{BB962C8B-B14F-4D97-AF65-F5344CB8AC3E}">
        <p14:creationId xmlns:p14="http://schemas.microsoft.com/office/powerpoint/2010/main" val="3993942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GB" altLang="en-US"/>
          </a:p>
        </p:txBody>
      </p:sp>
      <p:sp>
        <p:nvSpPr>
          <p:cNvPr id="4" name="Slide Number Placeholder 3"/>
          <p:cNvSpPr>
            <a:spLocks noGrp="1"/>
          </p:cNvSpPr>
          <p:nvPr>
            <p:ph type="sldNum" sz="quarter" idx="5"/>
          </p:nvPr>
        </p:nvSpPr>
        <p:spPr/>
        <p:txBody>
          <a:bodyPr/>
          <a:lstStyle/>
          <a:p>
            <a:pPr>
              <a:defRPr/>
            </a:pPr>
            <a:fld id="{0D42138A-9BE2-470B-BB1E-E55EB85B720F}" type="slidenum">
              <a:rPr lang="en-GB" smtClean="0"/>
              <a:pPr>
                <a:defRPr/>
              </a:pPr>
              <a:t>25</a:t>
            </a:fld>
            <a:endParaRPr lang="en-GB"/>
          </a:p>
        </p:txBody>
      </p:sp>
    </p:spTree>
    <p:extLst>
      <p:ext uri="{BB962C8B-B14F-4D97-AF65-F5344CB8AC3E}">
        <p14:creationId xmlns:p14="http://schemas.microsoft.com/office/powerpoint/2010/main" val="316176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E06139A5-7C7E-40F1-9A09-AFB2A1B29FB9}" type="slidenum">
              <a:rPr lang="en-GB" smtClean="0"/>
              <a:pPr>
                <a:defRPr/>
              </a:pPr>
              <a:t>3</a:t>
            </a:fld>
            <a:endParaRPr lang="en-GB"/>
          </a:p>
        </p:txBody>
      </p:sp>
    </p:spTree>
    <p:extLst>
      <p:ext uri="{BB962C8B-B14F-4D97-AF65-F5344CB8AC3E}">
        <p14:creationId xmlns:p14="http://schemas.microsoft.com/office/powerpoint/2010/main" val="30490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90B09D4E-5146-403D-8168-B7AA02F14242}" type="slidenum">
              <a:rPr lang="en-GB" smtClean="0"/>
              <a:pPr>
                <a:defRPr/>
              </a:pPr>
              <a:t>5</a:t>
            </a:fld>
            <a:endParaRPr lang="en-GB"/>
          </a:p>
        </p:txBody>
      </p:sp>
    </p:spTree>
    <p:extLst>
      <p:ext uri="{BB962C8B-B14F-4D97-AF65-F5344CB8AC3E}">
        <p14:creationId xmlns:p14="http://schemas.microsoft.com/office/powerpoint/2010/main" val="3135189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5BBDF053-78B6-45EB-8C0E-013C2C8F840F}" type="slidenum">
              <a:rPr lang="en-GB" smtClean="0"/>
              <a:pPr>
                <a:defRPr/>
              </a:pPr>
              <a:t>7</a:t>
            </a:fld>
            <a:endParaRPr lang="en-GB"/>
          </a:p>
        </p:txBody>
      </p:sp>
    </p:spTree>
    <p:extLst>
      <p:ext uri="{BB962C8B-B14F-4D97-AF65-F5344CB8AC3E}">
        <p14:creationId xmlns:p14="http://schemas.microsoft.com/office/powerpoint/2010/main" val="29705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R-code: </a:t>
            </a:r>
          </a:p>
          <a:p>
            <a:endParaRPr lang="en-US" altLang="en-US"/>
          </a:p>
          <a:p>
            <a:r>
              <a:rPr lang="en-US" altLang="en-US"/>
              <a:t>tt&lt;-read.table("clipboard")</a:t>
            </a:r>
          </a:p>
          <a:p>
            <a:r>
              <a:rPr lang="en-US" altLang="en-US"/>
              <a:t>image(t(as.matrix(tt)[dim(tt)[1]:1,]),axes=F)</a:t>
            </a:r>
          </a:p>
          <a:p>
            <a:r>
              <a:rPr lang="en-US" altLang="en-US"/>
              <a:t>box()</a:t>
            </a:r>
          </a:p>
          <a:p>
            <a:r>
              <a:rPr lang="en-US" altLang="en-US"/>
              <a:t>axis(3,at=(0:10)/(dim(tt)[2]-1),labels=1995:2005)</a:t>
            </a:r>
          </a:p>
          <a:p>
            <a:r>
              <a:rPr lang="en-US" altLang="en-US"/>
              <a:t>axis(2,at=(0:19)/(dim(tt)[1]-1),labels=seq(120,6,-6),las=1)</a:t>
            </a:r>
          </a:p>
          <a:p>
            <a:endParaRPr lang="en-US" altLang="en-US"/>
          </a:p>
          <a:p>
            <a:r>
              <a:rPr lang="en-US" altLang="en-US"/>
              <a:t>ttm&lt;-tt</a:t>
            </a:r>
          </a:p>
          <a:p>
            <a:r>
              <a:rPr lang="en-US" altLang="en-US"/>
              <a:t>ttm[is.na(ttm)]&lt;-""</a:t>
            </a:r>
          </a:p>
          <a:p>
            <a:r>
              <a:rPr lang="en-US" altLang="en-US"/>
              <a:t>for(i in 19:0){</a:t>
            </a:r>
          </a:p>
          <a:p>
            <a:r>
              <a:rPr lang="en-US" altLang="en-US"/>
              <a:t>	text((0:10)/(dim(tt)[2]-1),i/(dim(tt)[1]-1),ttm[20-i,])</a:t>
            </a:r>
          </a:p>
          <a:p>
            <a:r>
              <a:rPr lang="en-US" altLang="en-US"/>
              <a:t>}</a:t>
            </a:r>
          </a:p>
        </p:txBody>
      </p:sp>
    </p:spTree>
    <p:extLst>
      <p:ext uri="{BB962C8B-B14F-4D97-AF65-F5344CB8AC3E}">
        <p14:creationId xmlns:p14="http://schemas.microsoft.com/office/powerpoint/2010/main" val="1424322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3342" eaLnBrk="0" hangingPunct="0">
              <a:defRPr sz="2500">
                <a:solidFill>
                  <a:schemeClr val="tx1"/>
                </a:solidFill>
                <a:latin typeface="Times New Roman" pitchFamily="18" charset="0"/>
              </a:defRPr>
            </a:lvl1pPr>
            <a:lvl2pPr marL="775937" indent="-298437" defTabSz="953342" eaLnBrk="0" hangingPunct="0">
              <a:defRPr sz="2500">
                <a:solidFill>
                  <a:schemeClr val="tx1"/>
                </a:solidFill>
                <a:latin typeface="Times New Roman" pitchFamily="18" charset="0"/>
              </a:defRPr>
            </a:lvl2pPr>
            <a:lvl3pPr marL="1193749" indent="-238750" defTabSz="953342" eaLnBrk="0" hangingPunct="0">
              <a:defRPr sz="2500">
                <a:solidFill>
                  <a:schemeClr val="tx1"/>
                </a:solidFill>
                <a:latin typeface="Times New Roman" pitchFamily="18" charset="0"/>
              </a:defRPr>
            </a:lvl3pPr>
            <a:lvl4pPr marL="1671249" indent="-238750" defTabSz="953342" eaLnBrk="0" hangingPunct="0">
              <a:defRPr sz="2500">
                <a:solidFill>
                  <a:schemeClr val="tx1"/>
                </a:solidFill>
                <a:latin typeface="Times New Roman" pitchFamily="18" charset="0"/>
              </a:defRPr>
            </a:lvl4pPr>
            <a:lvl5pPr marL="2148749" indent="-238750" defTabSz="953342" eaLnBrk="0" hangingPunct="0">
              <a:defRPr sz="2500">
                <a:solidFill>
                  <a:schemeClr val="tx1"/>
                </a:solidFill>
                <a:latin typeface="Times New Roman" pitchFamily="18" charset="0"/>
              </a:defRPr>
            </a:lvl5pPr>
            <a:lvl6pPr marL="2626248" indent="-238750" defTabSz="953342" eaLnBrk="0" fontAlgn="base" hangingPunct="0">
              <a:spcBef>
                <a:spcPct val="0"/>
              </a:spcBef>
              <a:spcAft>
                <a:spcPct val="0"/>
              </a:spcAft>
              <a:defRPr sz="2500">
                <a:solidFill>
                  <a:schemeClr val="tx1"/>
                </a:solidFill>
                <a:latin typeface="Times New Roman" pitchFamily="18" charset="0"/>
              </a:defRPr>
            </a:lvl6pPr>
            <a:lvl7pPr marL="3103748" indent="-238750" defTabSz="953342" eaLnBrk="0" fontAlgn="base" hangingPunct="0">
              <a:spcBef>
                <a:spcPct val="0"/>
              </a:spcBef>
              <a:spcAft>
                <a:spcPct val="0"/>
              </a:spcAft>
              <a:defRPr sz="2500">
                <a:solidFill>
                  <a:schemeClr val="tx1"/>
                </a:solidFill>
                <a:latin typeface="Times New Roman" pitchFamily="18" charset="0"/>
              </a:defRPr>
            </a:lvl7pPr>
            <a:lvl8pPr marL="3581248" indent="-238750" defTabSz="953342" eaLnBrk="0" fontAlgn="base" hangingPunct="0">
              <a:spcBef>
                <a:spcPct val="0"/>
              </a:spcBef>
              <a:spcAft>
                <a:spcPct val="0"/>
              </a:spcAft>
              <a:defRPr sz="2500">
                <a:solidFill>
                  <a:schemeClr val="tx1"/>
                </a:solidFill>
                <a:latin typeface="Times New Roman" pitchFamily="18" charset="0"/>
              </a:defRPr>
            </a:lvl8pPr>
            <a:lvl9pPr marL="4058747" indent="-238750" defTabSz="953342" eaLnBrk="0" fontAlgn="base" hangingPunct="0">
              <a:spcBef>
                <a:spcPct val="0"/>
              </a:spcBef>
              <a:spcAft>
                <a:spcPct val="0"/>
              </a:spcAft>
              <a:defRPr sz="2500">
                <a:solidFill>
                  <a:schemeClr val="tx1"/>
                </a:solidFill>
                <a:latin typeface="Times New Roman" pitchFamily="18" charset="0"/>
              </a:defRPr>
            </a:lvl9pPr>
          </a:lstStyle>
          <a:p>
            <a:pPr eaLnBrk="1" hangingPunct="1"/>
            <a:fld id="{F82A81C5-E585-4DA0-98F3-6FB8B1B23BC0}" type="slidenum">
              <a:rPr lang="en-GB" altLang="en-US" sz="1300"/>
              <a:pPr eaLnBrk="1" hangingPunct="1"/>
              <a:t>10</a:t>
            </a:fld>
            <a:endParaRPr lang="en-GB" altLang="en-US" sz="13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z="1400"/>
          </a:p>
        </p:txBody>
      </p:sp>
    </p:spTree>
    <p:extLst>
      <p:ext uri="{BB962C8B-B14F-4D97-AF65-F5344CB8AC3E}">
        <p14:creationId xmlns:p14="http://schemas.microsoft.com/office/powerpoint/2010/main" val="501797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4" name="Slide Number Placeholder 3"/>
          <p:cNvSpPr>
            <a:spLocks noGrp="1"/>
          </p:cNvSpPr>
          <p:nvPr>
            <p:ph type="sldNum" sz="quarter" idx="5"/>
          </p:nvPr>
        </p:nvSpPr>
        <p:spPr/>
        <p:txBody>
          <a:bodyPr/>
          <a:lstStyle/>
          <a:p>
            <a:pPr>
              <a:defRPr/>
            </a:pPr>
            <a:fld id="{0054BC81-AB3C-4348-8CE8-8BBC2BEC0AE4}" type="slidenum">
              <a:rPr lang="en-GB" smtClean="0"/>
              <a:pPr>
                <a:defRPr/>
              </a:pPr>
              <a:t>11</a:t>
            </a:fld>
            <a:endParaRPr lang="en-GB"/>
          </a:p>
        </p:txBody>
      </p:sp>
    </p:spTree>
    <p:extLst>
      <p:ext uri="{BB962C8B-B14F-4D97-AF65-F5344CB8AC3E}">
        <p14:creationId xmlns:p14="http://schemas.microsoft.com/office/powerpoint/2010/main" val="3965130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95786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solidFill>
                  <a:srgbClr val="0066FF"/>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p:cNvSpPr>
            <a:spLocks noGrp="1"/>
          </p:cNvSpPr>
          <p:nvPr>
            <p:ph type="sldNum" sz="quarter" idx="11"/>
          </p:nvPr>
        </p:nvSpPr>
        <p:spPr>
          <a:xfrm>
            <a:off x="3492500" y="6492875"/>
            <a:ext cx="2133600" cy="365125"/>
          </a:xfrm>
        </p:spPr>
        <p:txBody>
          <a:bodyPr/>
          <a:lstStyle>
            <a:lvl1pPr algn="ctr">
              <a:defRPr>
                <a:solidFill>
                  <a:schemeClr val="tx1"/>
                </a:solidFill>
              </a:defRPr>
            </a:lvl1pPr>
          </a:lstStyle>
          <a:p>
            <a:pPr>
              <a:defRPr/>
            </a:pPr>
            <a:fld id="{C2F383D4-9F4F-4865-B902-0158D6627795}" type="slidenum">
              <a:rPr lang="en-GB"/>
              <a:pPr>
                <a:defRPr/>
              </a:pPr>
              <a:t>‹#›</a:t>
            </a:fld>
            <a:endParaRPr lang="en-GB"/>
          </a:p>
        </p:txBody>
      </p:sp>
    </p:spTree>
    <p:extLst>
      <p:ext uri="{BB962C8B-B14F-4D97-AF65-F5344CB8AC3E}">
        <p14:creationId xmlns:p14="http://schemas.microsoft.com/office/powerpoint/2010/main" val="311605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BEE73DB3-20CA-4B54-B814-7A34B55C054E}" type="slidenum">
              <a:rPr lang="en-GB"/>
              <a:pPr>
                <a:defRPr/>
              </a:pPr>
              <a:t>‹#›</a:t>
            </a:fld>
            <a:endParaRPr lang="en-GB"/>
          </a:p>
        </p:txBody>
      </p:sp>
    </p:spTree>
    <p:extLst>
      <p:ext uri="{BB962C8B-B14F-4D97-AF65-F5344CB8AC3E}">
        <p14:creationId xmlns:p14="http://schemas.microsoft.com/office/powerpoint/2010/main" val="324001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p:cNvSpPr>
            <a:spLocks noGrp="1"/>
          </p:cNvSpPr>
          <p:nvPr>
            <p:ph type="body" idx="1"/>
          </p:nvPr>
        </p:nvSpPr>
        <p:spPr bwMode="auto">
          <a:xfrm>
            <a:off x="457200" y="908050"/>
            <a:ext cx="8229600"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5" name="Footer Placeholder 4"/>
          <p:cNvSpPr>
            <a:spLocks noGrp="1"/>
          </p:cNvSpPr>
          <p:nvPr>
            <p:ph type="ftr" sz="quarter" idx="3"/>
          </p:nvPr>
        </p:nvSpPr>
        <p:spPr>
          <a:xfrm>
            <a:off x="2009079" y="6306474"/>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cs typeface="Arial" charset="0"/>
              </a:defRPr>
            </a:lvl1pPr>
          </a:lstStyle>
          <a:p>
            <a:pPr>
              <a:defRPr/>
            </a:pPr>
            <a:endParaRPr lang="en-GB" dirty="0"/>
          </a:p>
        </p:txBody>
      </p:sp>
      <p:sp>
        <p:nvSpPr>
          <p:cNvPr id="6" name="Slide Number Placeholder 5"/>
          <p:cNvSpPr>
            <a:spLocks noGrp="1"/>
          </p:cNvSpPr>
          <p:nvPr>
            <p:ph type="sldNum" sz="quarter" idx="4"/>
          </p:nvPr>
        </p:nvSpPr>
        <p:spPr>
          <a:xfrm>
            <a:off x="5081239" y="631778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solidFill>
                <a:latin typeface="+mn-lt"/>
                <a:cs typeface="+mn-cs"/>
              </a:defRPr>
            </a:lvl1pPr>
          </a:lstStyle>
          <a:p>
            <a:pPr>
              <a:defRPr/>
            </a:pPr>
            <a:fld id="{6A4F15BF-1EA0-4996-AC2B-80CC3F54CD49}" type="slidenum">
              <a:rPr lang="en-GB" smtClean="0"/>
              <a:pPr>
                <a:defRPr/>
              </a:pPr>
              <a:t>‹#›</a:t>
            </a:fld>
            <a:endParaRPr lang="en-GB" dirty="0"/>
          </a:p>
        </p:txBody>
      </p:sp>
      <p:pic>
        <p:nvPicPr>
          <p:cNvPr id="7" name="Picture 6">
            <a:extLst>
              <a:ext uri="{FF2B5EF4-FFF2-40B4-BE49-F238E27FC236}">
                <a16:creationId xmlns:a16="http://schemas.microsoft.com/office/drawing/2014/main" id="{87D0B2A8-5CC0-4CAD-A2D5-1EE4285EEEF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11600" y="6306474"/>
            <a:ext cx="1375200" cy="426542"/>
          </a:xfrm>
          <a:prstGeom prst="rect">
            <a:avLst/>
          </a:prstGeom>
        </p:spPr>
      </p:pic>
    </p:spTree>
  </p:cSld>
  <p:clrMap bg1="lt1" tx1="dk1" bg2="lt2" tx2="dk2" accent1="accent1" accent2="accent2" accent3="accent3" accent4="accent4" accent5="accent5" accent6="accent6" hlink="hlink" folHlink="folHlink"/>
  <p:sldLayoutIdLst>
    <p:sldLayoutId id="2147483672" r:id="rId1"/>
    <p:sldLayoutId id="2147483671" r:id="rId2"/>
  </p:sldLayoutIdLst>
  <p:hf sldNum="0" hdr="0" ftr="0" dt="0"/>
  <p:txStyles>
    <p:titleStyle>
      <a:lvl1pPr algn="l" rtl="0" eaLnBrk="0" fontAlgn="base" hangingPunct="0">
        <a:spcBef>
          <a:spcPct val="0"/>
        </a:spcBef>
        <a:spcAft>
          <a:spcPct val="0"/>
        </a:spcAft>
        <a:defRPr sz="3200" b="1" kern="1200">
          <a:solidFill>
            <a:srgbClr val="0066FF"/>
          </a:solidFill>
          <a:latin typeface="+mj-lt"/>
          <a:ea typeface="+mj-ea"/>
          <a:cs typeface="+mj-cs"/>
        </a:defRPr>
      </a:lvl1pPr>
      <a:lvl2pPr algn="l" rtl="0" eaLnBrk="0" fontAlgn="base" hangingPunct="0">
        <a:spcBef>
          <a:spcPct val="0"/>
        </a:spcBef>
        <a:spcAft>
          <a:spcPct val="0"/>
        </a:spcAft>
        <a:defRPr sz="3200" b="1">
          <a:solidFill>
            <a:srgbClr val="0066FF"/>
          </a:solidFill>
          <a:latin typeface="Calibri" pitchFamily="34" charset="0"/>
        </a:defRPr>
      </a:lvl2pPr>
      <a:lvl3pPr algn="l" rtl="0" eaLnBrk="0" fontAlgn="base" hangingPunct="0">
        <a:spcBef>
          <a:spcPct val="0"/>
        </a:spcBef>
        <a:spcAft>
          <a:spcPct val="0"/>
        </a:spcAft>
        <a:defRPr sz="3200" b="1">
          <a:solidFill>
            <a:srgbClr val="0066FF"/>
          </a:solidFill>
          <a:latin typeface="Calibri" pitchFamily="34" charset="0"/>
        </a:defRPr>
      </a:lvl3pPr>
      <a:lvl4pPr algn="l" rtl="0" eaLnBrk="0" fontAlgn="base" hangingPunct="0">
        <a:spcBef>
          <a:spcPct val="0"/>
        </a:spcBef>
        <a:spcAft>
          <a:spcPct val="0"/>
        </a:spcAft>
        <a:defRPr sz="3200" b="1">
          <a:solidFill>
            <a:srgbClr val="0066FF"/>
          </a:solidFill>
          <a:latin typeface="Calibri" pitchFamily="34" charset="0"/>
        </a:defRPr>
      </a:lvl4pPr>
      <a:lvl5pPr algn="l" rtl="0" eaLnBrk="0" fontAlgn="base" hangingPunct="0">
        <a:spcBef>
          <a:spcPct val="0"/>
        </a:spcBef>
        <a:spcAft>
          <a:spcPct val="0"/>
        </a:spcAft>
        <a:defRPr sz="3200" b="1">
          <a:solidFill>
            <a:srgbClr val="0066FF"/>
          </a:solidFill>
          <a:latin typeface="Calibri" pitchFamily="34" charset="0"/>
        </a:defRPr>
      </a:lvl5pPr>
      <a:lvl6pPr marL="457200" algn="l" rtl="0" fontAlgn="base">
        <a:spcBef>
          <a:spcPct val="0"/>
        </a:spcBef>
        <a:spcAft>
          <a:spcPct val="0"/>
        </a:spcAft>
        <a:defRPr sz="3200" b="1">
          <a:solidFill>
            <a:srgbClr val="0066FF"/>
          </a:solidFill>
          <a:latin typeface="Calibri" pitchFamily="34" charset="0"/>
        </a:defRPr>
      </a:lvl6pPr>
      <a:lvl7pPr marL="914400" algn="l" rtl="0" fontAlgn="base">
        <a:spcBef>
          <a:spcPct val="0"/>
        </a:spcBef>
        <a:spcAft>
          <a:spcPct val="0"/>
        </a:spcAft>
        <a:defRPr sz="3200" b="1">
          <a:solidFill>
            <a:srgbClr val="0066FF"/>
          </a:solidFill>
          <a:latin typeface="Calibri" pitchFamily="34" charset="0"/>
        </a:defRPr>
      </a:lvl7pPr>
      <a:lvl8pPr marL="1371600" algn="l" rtl="0" fontAlgn="base">
        <a:spcBef>
          <a:spcPct val="0"/>
        </a:spcBef>
        <a:spcAft>
          <a:spcPct val="0"/>
        </a:spcAft>
        <a:defRPr sz="3200" b="1">
          <a:solidFill>
            <a:srgbClr val="0066FF"/>
          </a:solidFill>
          <a:latin typeface="Calibri" pitchFamily="34" charset="0"/>
        </a:defRPr>
      </a:lvl8pPr>
      <a:lvl9pPr marL="1828800" algn="l" rtl="0" fontAlgn="base">
        <a:spcBef>
          <a:spcPct val="0"/>
        </a:spcBef>
        <a:spcAft>
          <a:spcPct val="0"/>
        </a:spcAft>
        <a:defRPr sz="3200" b="1">
          <a:solidFill>
            <a:srgbClr val="0066FF"/>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6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2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1000125"/>
            <a:ext cx="9144000" cy="1470025"/>
          </a:xfrm>
        </p:spPr>
        <p:txBody>
          <a:bodyPr>
            <a:normAutofit fontScale="90000"/>
          </a:bodyPr>
          <a:lstStyle/>
          <a:p>
            <a:pPr algn="ctr" eaLnBrk="1" hangingPunct="1">
              <a:defRPr/>
            </a:pPr>
            <a:r>
              <a:rPr lang="en-GB" sz="2800" b="0" i="1">
                <a:solidFill>
                  <a:srgbClr val="7F7F7F"/>
                </a:solidFill>
              </a:rPr>
              <a:t>2P8</a:t>
            </a:r>
            <a:br>
              <a:rPr lang="en-GB" sz="2800" b="0">
                <a:solidFill>
                  <a:srgbClr val="7F7F7F"/>
                </a:solidFill>
              </a:rPr>
            </a:br>
            <a:br>
              <a:rPr lang="en-GB" sz="2800" b="0">
                <a:solidFill>
                  <a:srgbClr val="7F7F7F"/>
                </a:solidFill>
              </a:rPr>
            </a:br>
            <a:r>
              <a:rPr lang="en-GB" sz="4400" b="0">
                <a:solidFill>
                  <a:srgbClr val="3366FF"/>
                </a:solidFill>
              </a:rPr>
              <a:t>The Engineer in Business</a:t>
            </a:r>
          </a:p>
        </p:txBody>
      </p:sp>
      <p:sp>
        <p:nvSpPr>
          <p:cNvPr id="4099" name="Subtitle 2"/>
          <p:cNvSpPr>
            <a:spLocks noGrp="1"/>
          </p:cNvSpPr>
          <p:nvPr>
            <p:ph type="subTitle" idx="4294967295"/>
          </p:nvPr>
        </p:nvSpPr>
        <p:spPr>
          <a:xfrm>
            <a:off x="1371600" y="3016250"/>
            <a:ext cx="6400800" cy="2020888"/>
          </a:xfrm>
        </p:spPr>
        <p:txBody>
          <a:bodyPr/>
          <a:lstStyle/>
          <a:p>
            <a:pPr marL="0" indent="0" algn="ctr" eaLnBrk="1" hangingPunct="1">
              <a:lnSpc>
                <a:spcPct val="90000"/>
              </a:lnSpc>
              <a:buFont typeface="Arial" pitchFamily="34" charset="0"/>
              <a:buNone/>
            </a:pPr>
            <a:r>
              <a:rPr lang="en-GB" altLang="en-US" sz="3100"/>
              <a:t>Lecture 1</a:t>
            </a:r>
          </a:p>
          <a:p>
            <a:pPr marL="0" indent="0" algn="ctr" eaLnBrk="1" hangingPunct="1">
              <a:lnSpc>
                <a:spcPct val="90000"/>
              </a:lnSpc>
              <a:buFont typeface="Arial" pitchFamily="34" charset="0"/>
              <a:buNone/>
            </a:pPr>
            <a:r>
              <a:rPr lang="en-US" altLang="en-US" sz="3100"/>
              <a:t>The theory of the firm</a:t>
            </a:r>
            <a:endParaRPr lang="en-GB" altLang="en-US" sz="3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027"/>
          <p:cNvSpPr>
            <a:spLocks noGrp="1" noChangeArrowheads="1"/>
          </p:cNvSpPr>
          <p:nvPr>
            <p:ph type="body" idx="1"/>
          </p:nvPr>
        </p:nvSpPr>
        <p:spPr>
          <a:xfrm>
            <a:off x="539552" y="1268760"/>
            <a:ext cx="8007101" cy="4582765"/>
          </a:xfrm>
        </p:spPr>
        <p:txBody>
          <a:bodyPr/>
          <a:lstStyle/>
          <a:p>
            <a:pPr eaLnBrk="1" hangingPunct="1">
              <a:lnSpc>
                <a:spcPct val="80000"/>
              </a:lnSpc>
              <a:buFontTx/>
              <a:buNone/>
            </a:pPr>
            <a:r>
              <a:rPr lang="en-GB" altLang="en-US" sz="2800" dirty="0"/>
              <a:t>	A firm is an organisation consisting of one or more individuals working as a decision-making unit to produce goods or services.</a:t>
            </a:r>
          </a:p>
          <a:p>
            <a:pPr eaLnBrk="1" hangingPunct="1">
              <a:lnSpc>
                <a:spcPct val="80000"/>
              </a:lnSpc>
              <a:buFontTx/>
              <a:buNone/>
            </a:pPr>
            <a:endParaRPr lang="en-GB" altLang="en-US" sz="2000" dirty="0"/>
          </a:p>
          <a:p>
            <a:pPr lvl="1" eaLnBrk="1" hangingPunct="1">
              <a:lnSpc>
                <a:spcPct val="80000"/>
              </a:lnSpc>
            </a:pPr>
            <a:r>
              <a:rPr lang="en-GB" altLang="en-US" sz="2000" dirty="0"/>
              <a:t>Private sector firms</a:t>
            </a:r>
          </a:p>
          <a:p>
            <a:pPr lvl="2" eaLnBrk="1" hangingPunct="1">
              <a:lnSpc>
                <a:spcPct val="80000"/>
              </a:lnSpc>
            </a:pPr>
            <a:r>
              <a:rPr lang="en-GB" altLang="en-US" sz="2000" dirty="0"/>
              <a:t>Unincorporated Businesses</a:t>
            </a:r>
          </a:p>
          <a:p>
            <a:pPr lvl="3" eaLnBrk="1" hangingPunct="1">
              <a:lnSpc>
                <a:spcPct val="80000"/>
              </a:lnSpc>
            </a:pPr>
            <a:r>
              <a:rPr lang="en-GB" altLang="en-US" dirty="0"/>
              <a:t>Sole proprietors e.g. hairdressers, corner shops</a:t>
            </a:r>
          </a:p>
          <a:p>
            <a:pPr lvl="3" eaLnBrk="1" hangingPunct="1">
              <a:lnSpc>
                <a:spcPct val="80000"/>
              </a:lnSpc>
            </a:pPr>
            <a:r>
              <a:rPr lang="en-GB" altLang="en-US" dirty="0"/>
              <a:t>Partnerships e.g. lawyers, accountants</a:t>
            </a:r>
          </a:p>
          <a:p>
            <a:pPr lvl="3" eaLnBrk="1" hangingPunct="1">
              <a:lnSpc>
                <a:spcPct val="80000"/>
              </a:lnSpc>
            </a:pPr>
            <a:endParaRPr lang="en-GB" altLang="en-US" dirty="0"/>
          </a:p>
          <a:p>
            <a:pPr lvl="2" eaLnBrk="1" hangingPunct="1">
              <a:lnSpc>
                <a:spcPct val="80000"/>
              </a:lnSpc>
            </a:pPr>
            <a:r>
              <a:rPr lang="en-GB" altLang="en-US" sz="2000" dirty="0"/>
              <a:t>Incorporated Businesses</a:t>
            </a:r>
          </a:p>
          <a:p>
            <a:pPr lvl="3" eaLnBrk="1" hangingPunct="1">
              <a:lnSpc>
                <a:spcPct val="80000"/>
              </a:lnSpc>
            </a:pPr>
            <a:r>
              <a:rPr lang="en-GB" altLang="en-US" dirty="0"/>
              <a:t>Private limited company e.g. Virgin</a:t>
            </a:r>
          </a:p>
          <a:p>
            <a:pPr lvl="3" eaLnBrk="1" hangingPunct="1">
              <a:lnSpc>
                <a:spcPct val="80000"/>
              </a:lnSpc>
            </a:pPr>
            <a:r>
              <a:rPr lang="en-GB" altLang="en-US" dirty="0"/>
              <a:t>Public limited company e.g. ITV, Shell</a:t>
            </a:r>
          </a:p>
          <a:p>
            <a:pPr eaLnBrk="1" hangingPunct="1">
              <a:lnSpc>
                <a:spcPct val="80000"/>
              </a:lnSpc>
            </a:pPr>
            <a:endParaRPr lang="en-GB" altLang="en-US" sz="2000" dirty="0"/>
          </a:p>
          <a:p>
            <a:pPr lvl="1" eaLnBrk="1" hangingPunct="1">
              <a:lnSpc>
                <a:spcPct val="80000"/>
              </a:lnSpc>
            </a:pPr>
            <a:r>
              <a:rPr lang="en-GB" altLang="en-US" sz="2000" dirty="0"/>
              <a:t>Public sector firms, e.g. The NHS (?)</a:t>
            </a:r>
          </a:p>
          <a:p>
            <a:pPr lvl="1" eaLnBrk="1" hangingPunct="1">
              <a:lnSpc>
                <a:spcPct val="80000"/>
              </a:lnSpc>
            </a:pPr>
            <a:endParaRPr lang="en-GB" altLang="en-US" sz="2000" dirty="0"/>
          </a:p>
        </p:txBody>
      </p:sp>
      <p:sp>
        <p:nvSpPr>
          <p:cNvPr id="6" name="Rectangle 1026"/>
          <p:cNvSpPr>
            <a:spLocks noGrp="1" noChangeArrowheads="1"/>
          </p:cNvSpPr>
          <p:nvPr>
            <p:ph type="title"/>
          </p:nvPr>
        </p:nvSpPr>
        <p:spPr/>
        <p:txBody>
          <a:bodyPr/>
          <a:lstStyle/>
          <a:p>
            <a:pPr eaLnBrk="1" hangingPunct="1"/>
            <a:r>
              <a:rPr lang="en-GB" altLang="en-US" b="0" dirty="0"/>
              <a:t>Types of Firm </a:t>
            </a:r>
          </a:p>
        </p:txBody>
      </p:sp>
      <p:pic>
        <p:nvPicPr>
          <p:cNvPr id="2" name="Picture 1">
            <a:extLst>
              <a:ext uri="{FF2B5EF4-FFF2-40B4-BE49-F238E27FC236}">
                <a16:creationId xmlns:a16="http://schemas.microsoft.com/office/drawing/2014/main" id="{B72E436C-0ED0-F145-B09B-998A6D16B743}"/>
              </a:ext>
            </a:extLst>
          </p:cNvPr>
          <p:cNvPicPr>
            <a:picLocks noChangeAspect="1"/>
          </p:cNvPicPr>
          <p:nvPr/>
        </p:nvPicPr>
        <p:blipFill>
          <a:blip r:embed="rId3"/>
          <a:stretch>
            <a:fillRect/>
          </a:stretch>
        </p:blipFill>
        <p:spPr>
          <a:xfrm>
            <a:off x="7048500" y="2197100"/>
            <a:ext cx="1638300" cy="1231900"/>
          </a:xfrm>
          <a:prstGeom prst="rect">
            <a:avLst/>
          </a:prstGeom>
        </p:spPr>
      </p:pic>
      <p:pic>
        <p:nvPicPr>
          <p:cNvPr id="3" name="Picture 2">
            <a:extLst>
              <a:ext uri="{FF2B5EF4-FFF2-40B4-BE49-F238E27FC236}">
                <a16:creationId xmlns:a16="http://schemas.microsoft.com/office/drawing/2014/main" id="{AF06F827-A3EA-394A-BB01-17176C39CA89}"/>
              </a:ext>
            </a:extLst>
          </p:cNvPr>
          <p:cNvPicPr>
            <a:picLocks noChangeAspect="1"/>
          </p:cNvPicPr>
          <p:nvPr/>
        </p:nvPicPr>
        <p:blipFill>
          <a:blip r:embed="rId4"/>
          <a:stretch>
            <a:fillRect/>
          </a:stretch>
        </p:blipFill>
        <p:spPr>
          <a:xfrm>
            <a:off x="7301345" y="3560142"/>
            <a:ext cx="1524000" cy="1333500"/>
          </a:xfrm>
          <a:prstGeom prst="rect">
            <a:avLst/>
          </a:prstGeom>
        </p:spPr>
      </p:pic>
      <p:pic>
        <p:nvPicPr>
          <p:cNvPr id="4" name="Picture 3">
            <a:extLst>
              <a:ext uri="{FF2B5EF4-FFF2-40B4-BE49-F238E27FC236}">
                <a16:creationId xmlns:a16="http://schemas.microsoft.com/office/drawing/2014/main" id="{C52FD5FB-524E-6E4C-8E25-DBE18B140BC8}"/>
              </a:ext>
            </a:extLst>
          </p:cNvPr>
          <p:cNvPicPr>
            <a:picLocks noChangeAspect="1"/>
          </p:cNvPicPr>
          <p:nvPr/>
        </p:nvPicPr>
        <p:blipFill>
          <a:blip r:embed="rId5"/>
          <a:stretch>
            <a:fillRect/>
          </a:stretch>
        </p:blipFill>
        <p:spPr>
          <a:xfrm>
            <a:off x="7125525" y="5087590"/>
            <a:ext cx="2006600" cy="1003300"/>
          </a:xfrm>
          <a:prstGeom prst="rect">
            <a:avLst/>
          </a:prstGeom>
        </p:spPr>
      </p:pic>
      <p:pic>
        <p:nvPicPr>
          <p:cNvPr id="5" name="Picture 4">
            <a:extLst>
              <a:ext uri="{FF2B5EF4-FFF2-40B4-BE49-F238E27FC236}">
                <a16:creationId xmlns:a16="http://schemas.microsoft.com/office/drawing/2014/main" id="{9355B7F4-53A0-A74C-B1EF-A97558029C25}"/>
              </a:ext>
            </a:extLst>
          </p:cNvPr>
          <p:cNvPicPr>
            <a:picLocks noChangeAspect="1"/>
          </p:cNvPicPr>
          <p:nvPr/>
        </p:nvPicPr>
        <p:blipFill>
          <a:blip r:embed="rId6"/>
          <a:stretch>
            <a:fillRect/>
          </a:stretch>
        </p:blipFill>
        <p:spPr>
          <a:xfrm>
            <a:off x="4107543" y="5761385"/>
            <a:ext cx="2235200" cy="901700"/>
          </a:xfrm>
          <a:prstGeom prst="rect">
            <a:avLst/>
          </a:prstGeom>
        </p:spPr>
      </p:pic>
    </p:spTree>
    <p:extLst>
      <p:ext uri="{BB962C8B-B14F-4D97-AF65-F5344CB8AC3E}">
        <p14:creationId xmlns:p14="http://schemas.microsoft.com/office/powerpoint/2010/main" val="1203498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p:cNvSpPr>
          <p:nvPr>
            <p:ph type="title"/>
          </p:nvPr>
        </p:nvSpPr>
        <p:spPr/>
        <p:txBody>
          <a:bodyPr/>
          <a:lstStyle/>
          <a:p>
            <a:r>
              <a:rPr lang="en-US" altLang="en-US" b="0"/>
              <a:t>Could organize production in the firm or via the market</a:t>
            </a:r>
          </a:p>
        </p:txBody>
      </p:sp>
      <p:sp>
        <p:nvSpPr>
          <p:cNvPr id="11268" name="Rectangle 3"/>
          <p:cNvSpPr>
            <a:spLocks noGrp="1"/>
          </p:cNvSpPr>
          <p:nvPr>
            <p:ph type="body" idx="1"/>
          </p:nvPr>
        </p:nvSpPr>
        <p:spPr/>
        <p:txBody>
          <a:bodyPr/>
          <a:lstStyle/>
          <a:p>
            <a:pPr marL="0" indent="0">
              <a:buFont typeface="Arial" pitchFamily="34" charset="0"/>
              <a:buNone/>
            </a:pPr>
            <a:endParaRPr lang="en-US" altLang="en-US" dirty="0"/>
          </a:p>
          <a:p>
            <a:pPr marL="0" indent="0">
              <a:buFont typeface="Arial" pitchFamily="34" charset="0"/>
              <a:buNone/>
            </a:pPr>
            <a:endParaRPr lang="en-US" altLang="en-US" dirty="0"/>
          </a:p>
          <a:p>
            <a:pPr marL="0" indent="0">
              <a:buFont typeface="Arial" pitchFamily="34" charset="0"/>
              <a:buNone/>
            </a:pPr>
            <a:r>
              <a:rPr lang="en-US" altLang="en-US" dirty="0"/>
              <a:t>‘The market is an institution for resource allocation which is based on horizontal voluntary exchanges by individual economic agents, who are motivated by preferences and price signals.’</a:t>
            </a:r>
          </a:p>
          <a:p>
            <a:pPr marL="0" indent="0">
              <a:buFont typeface="Arial" pitchFamily="34" charset="0"/>
              <a:buNone/>
            </a:pPr>
            <a:r>
              <a:rPr lang="en-US" altLang="en-US" dirty="0"/>
              <a:t>				Adapted from </a:t>
            </a:r>
            <a:r>
              <a:rPr lang="en-US" altLang="en-US" dirty="0" err="1"/>
              <a:t>Pitelis</a:t>
            </a:r>
            <a:r>
              <a:rPr lang="en-US" altLang="en-US" dirty="0"/>
              <a:t> (1999)</a:t>
            </a:r>
          </a:p>
        </p:txBody>
      </p:sp>
      <p:sp>
        <p:nvSpPr>
          <p:cNvPr id="2" name="TextBox 1">
            <a:extLst>
              <a:ext uri="{FF2B5EF4-FFF2-40B4-BE49-F238E27FC236}">
                <a16:creationId xmlns:a16="http://schemas.microsoft.com/office/drawing/2014/main" id="{6EE8E455-1EFB-154B-B6A3-C370A3FDEDE8}"/>
              </a:ext>
            </a:extLst>
          </p:cNvPr>
          <p:cNvSpPr txBox="1"/>
          <p:nvPr/>
        </p:nvSpPr>
        <p:spPr>
          <a:xfrm>
            <a:off x="4488873" y="6270171"/>
            <a:ext cx="424027" cy="369332"/>
          </a:xfrm>
          <a:prstGeom prst="rect">
            <a:avLst/>
          </a:prstGeom>
          <a:noFill/>
        </p:spPr>
        <p:txBody>
          <a:bodyPr wrap="none" rtlCol="0">
            <a:spAutoFit/>
          </a:bodyPr>
          <a:lstStyle/>
          <a:p>
            <a:fld id="{47B37AAE-3093-3B45-B8ED-317D147C9DAC}" type="slidenum">
              <a:rPr lang="en-US" smtClean="0"/>
              <a:t>11</a:t>
            </a:fld>
            <a:endParaRPr lang="en-US" dirty="0"/>
          </a:p>
        </p:txBody>
      </p:sp>
      <p:pic>
        <p:nvPicPr>
          <p:cNvPr id="3" name="Picture 2">
            <a:extLst>
              <a:ext uri="{FF2B5EF4-FFF2-40B4-BE49-F238E27FC236}">
                <a16:creationId xmlns:a16="http://schemas.microsoft.com/office/drawing/2014/main" id="{30736941-F502-FCB2-C365-00912C569386}"/>
              </a:ext>
            </a:extLst>
          </p:cNvPr>
          <p:cNvPicPr>
            <a:picLocks noChangeAspect="1"/>
          </p:cNvPicPr>
          <p:nvPr/>
        </p:nvPicPr>
        <p:blipFill>
          <a:blip r:embed="rId3"/>
          <a:stretch>
            <a:fillRect/>
          </a:stretch>
        </p:blipFill>
        <p:spPr>
          <a:xfrm>
            <a:off x="457200" y="4463019"/>
            <a:ext cx="2296556" cy="2296556"/>
          </a:xfrm>
          <a:prstGeom prst="rect">
            <a:avLst/>
          </a:prstGeom>
        </p:spPr>
      </p:pic>
      <p:pic>
        <p:nvPicPr>
          <p:cNvPr id="4" name="Picture 3">
            <a:extLst>
              <a:ext uri="{FF2B5EF4-FFF2-40B4-BE49-F238E27FC236}">
                <a16:creationId xmlns:a16="http://schemas.microsoft.com/office/drawing/2014/main" id="{B2F0F224-F015-AA9D-E481-659116E323DE}"/>
              </a:ext>
            </a:extLst>
          </p:cNvPr>
          <p:cNvPicPr>
            <a:picLocks noChangeAspect="1"/>
          </p:cNvPicPr>
          <p:nvPr/>
        </p:nvPicPr>
        <p:blipFill>
          <a:blip r:embed="rId4"/>
          <a:stretch>
            <a:fillRect/>
          </a:stretch>
        </p:blipFill>
        <p:spPr>
          <a:xfrm>
            <a:off x="3911338" y="4633830"/>
            <a:ext cx="2984005" cy="1678503"/>
          </a:xfrm>
          <a:prstGeom prst="rect">
            <a:avLst/>
          </a:prstGeom>
        </p:spPr>
      </p:pic>
      <p:sp>
        <p:nvSpPr>
          <p:cNvPr id="5" name="TextBox 4">
            <a:extLst>
              <a:ext uri="{FF2B5EF4-FFF2-40B4-BE49-F238E27FC236}">
                <a16:creationId xmlns:a16="http://schemas.microsoft.com/office/drawing/2014/main" id="{D5A6B934-96A2-6679-81A9-51E2341B7F88}"/>
              </a:ext>
            </a:extLst>
          </p:cNvPr>
          <p:cNvSpPr txBox="1"/>
          <p:nvPr/>
        </p:nvSpPr>
        <p:spPr>
          <a:xfrm>
            <a:off x="3079085" y="5288415"/>
            <a:ext cx="415498" cy="369332"/>
          </a:xfrm>
          <a:prstGeom prst="rect">
            <a:avLst/>
          </a:prstGeom>
          <a:noFill/>
        </p:spPr>
        <p:txBody>
          <a:bodyPr wrap="none" rtlCol="0">
            <a:spAutoFit/>
          </a:bodyPr>
          <a:lstStyle/>
          <a:p>
            <a:r>
              <a:rPr lang="en-US" dirty="0"/>
              <a:t>vs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860032" y="5380732"/>
            <a:ext cx="1208792" cy="430887"/>
          </a:xfrm>
          <a:prstGeom prst="rect">
            <a:avLst/>
          </a:prstGeom>
          <a:solidFill>
            <a:schemeClr val="bg1"/>
          </a:solidFill>
        </p:spPr>
        <p:txBody>
          <a:bodyPr wrap="none">
            <a:spAutoFit/>
          </a:bodyPr>
          <a:lstStyle/>
          <a:p>
            <a:pPr>
              <a:defRPr/>
            </a:pPr>
            <a:r>
              <a:rPr lang="en-GB" sz="2200" dirty="0">
                <a:latin typeface="+mn-lt"/>
                <a:cs typeface="Arial" charset="0"/>
              </a:rPr>
              <a:t>Labour, L</a:t>
            </a:r>
          </a:p>
        </p:txBody>
      </p:sp>
      <p:sp>
        <p:nvSpPr>
          <p:cNvPr id="1027" name="Title 1"/>
          <p:cNvSpPr>
            <a:spLocks noGrp="1"/>
          </p:cNvSpPr>
          <p:nvPr>
            <p:ph type="title"/>
          </p:nvPr>
        </p:nvSpPr>
        <p:spPr/>
        <p:txBody>
          <a:bodyPr/>
          <a:lstStyle/>
          <a:p>
            <a:r>
              <a:rPr lang="en-US" altLang="en-US" b="0"/>
              <a:t>The firm in neoclassical theory</a:t>
            </a:r>
            <a:endParaRPr lang="en-GB" altLang="en-US" b="0"/>
          </a:p>
        </p:txBody>
      </p:sp>
      <p:cxnSp>
        <p:nvCxnSpPr>
          <p:cNvPr id="4" name="Straight Arrow Connector 3"/>
          <p:cNvCxnSpPr/>
          <p:nvPr/>
        </p:nvCxnSpPr>
        <p:spPr>
          <a:xfrm flipV="1">
            <a:off x="1068388" y="1844576"/>
            <a:ext cx="0" cy="35274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68313" y="1412776"/>
            <a:ext cx="1252009" cy="430887"/>
          </a:xfrm>
          <a:prstGeom prst="rect">
            <a:avLst/>
          </a:prstGeom>
          <a:noFill/>
        </p:spPr>
        <p:txBody>
          <a:bodyPr wrap="none">
            <a:spAutoFit/>
          </a:bodyPr>
          <a:lstStyle/>
          <a:p>
            <a:pPr>
              <a:defRPr/>
            </a:pPr>
            <a:r>
              <a:rPr lang="en-GB" sz="2200" dirty="0">
                <a:latin typeface="+mn-lt"/>
                <a:cs typeface="Arial" charset="0"/>
              </a:rPr>
              <a:t>Capital, K</a:t>
            </a:r>
          </a:p>
        </p:txBody>
      </p:sp>
      <p:sp>
        <p:nvSpPr>
          <p:cNvPr id="17" name="TextBox 16"/>
          <p:cNvSpPr txBox="1"/>
          <p:nvPr/>
        </p:nvSpPr>
        <p:spPr>
          <a:xfrm>
            <a:off x="644525" y="5373589"/>
            <a:ext cx="325438" cy="427037"/>
          </a:xfrm>
          <a:prstGeom prst="rect">
            <a:avLst/>
          </a:prstGeom>
          <a:noFill/>
        </p:spPr>
        <p:txBody>
          <a:bodyPr wrap="none">
            <a:spAutoFit/>
          </a:bodyPr>
          <a:lstStyle/>
          <a:p>
            <a:pPr>
              <a:defRPr/>
            </a:pPr>
            <a:r>
              <a:rPr lang="en-GB" sz="2200">
                <a:latin typeface="+mn-lt"/>
                <a:cs typeface="Arial" charset="0"/>
              </a:rPr>
              <a:t>0</a:t>
            </a:r>
            <a:endParaRPr lang="en-GB" sz="2200" baseline="-25000">
              <a:latin typeface="+mn-lt"/>
              <a:cs typeface="Arial" charset="0"/>
            </a:endParaRPr>
          </a:p>
        </p:txBody>
      </p:sp>
      <p:sp>
        <p:nvSpPr>
          <p:cNvPr id="21" name="Freeform 20"/>
          <p:cNvSpPr/>
          <p:nvPr/>
        </p:nvSpPr>
        <p:spPr>
          <a:xfrm>
            <a:off x="1568450" y="2058889"/>
            <a:ext cx="3579813" cy="2952750"/>
          </a:xfrm>
          <a:custGeom>
            <a:avLst/>
            <a:gdLst>
              <a:gd name="connsiteX0" fmla="*/ 0 w 4124325"/>
              <a:gd name="connsiteY0" fmla="*/ 0 h 3400425"/>
              <a:gd name="connsiteX1" fmla="*/ 1019175 w 4124325"/>
              <a:gd name="connsiteY1" fmla="*/ 2543175 h 3400425"/>
              <a:gd name="connsiteX2" fmla="*/ 4124325 w 4124325"/>
              <a:gd name="connsiteY2" fmla="*/ 3400425 h 3400425"/>
            </a:gdLst>
            <a:ahLst/>
            <a:cxnLst>
              <a:cxn ang="0">
                <a:pos x="connsiteX0" y="connsiteY0"/>
              </a:cxn>
              <a:cxn ang="0">
                <a:pos x="connsiteX1" y="connsiteY1"/>
              </a:cxn>
              <a:cxn ang="0">
                <a:pos x="connsiteX2" y="connsiteY2"/>
              </a:cxn>
            </a:cxnLst>
            <a:rect l="l" t="t" r="r" b="b"/>
            <a:pathLst>
              <a:path w="4124325" h="3400425">
                <a:moveTo>
                  <a:pt x="0" y="0"/>
                </a:moveTo>
                <a:cubicBezTo>
                  <a:pt x="165893" y="988218"/>
                  <a:pt x="331787" y="1976437"/>
                  <a:pt x="1019175" y="2543175"/>
                </a:cubicBezTo>
                <a:cubicBezTo>
                  <a:pt x="1706563" y="3109913"/>
                  <a:pt x="2915444" y="3255169"/>
                  <a:pt x="4124325" y="3400425"/>
                </a:cubicBezTo>
              </a:path>
            </a:pathLst>
          </a:cu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1034" name="Text Box 5"/>
          <p:cNvSpPr txBox="1">
            <a:spLocks noChangeArrowheads="1"/>
          </p:cNvSpPr>
          <p:nvPr/>
        </p:nvSpPr>
        <p:spPr bwMode="auto">
          <a:xfrm>
            <a:off x="468313" y="5740772"/>
            <a:ext cx="61928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en-US" dirty="0">
                <a:latin typeface="Calibri" pitchFamily="34" charset="0"/>
              </a:rPr>
              <a:t>Q=quantity of cars, K=quantity of capital, L=quantity of </a:t>
            </a:r>
            <a:r>
              <a:rPr lang="en-US" altLang="en-US" dirty="0" err="1">
                <a:latin typeface="Calibri" pitchFamily="34" charset="0"/>
              </a:rPr>
              <a:t>labour</a:t>
            </a:r>
            <a:endParaRPr lang="en-US" altLang="en-US" baseline="30000" dirty="0">
              <a:latin typeface="Calibri" pitchFamily="34" charset="0"/>
            </a:endParaRPr>
          </a:p>
        </p:txBody>
      </p:sp>
      <p:cxnSp>
        <p:nvCxnSpPr>
          <p:cNvPr id="5" name="Straight Arrow Connector 4"/>
          <p:cNvCxnSpPr/>
          <p:nvPr/>
        </p:nvCxnSpPr>
        <p:spPr>
          <a:xfrm>
            <a:off x="1068388" y="5372001"/>
            <a:ext cx="43211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74A2A91-97C4-4044-8FD9-09082D57FD6E}"/>
              </a:ext>
            </a:extLst>
          </p:cNvPr>
          <p:cNvSpPr txBox="1"/>
          <p:nvPr/>
        </p:nvSpPr>
        <p:spPr>
          <a:xfrm>
            <a:off x="4239491" y="6460177"/>
            <a:ext cx="441146" cy="369332"/>
          </a:xfrm>
          <a:prstGeom prst="rect">
            <a:avLst/>
          </a:prstGeom>
          <a:noFill/>
        </p:spPr>
        <p:txBody>
          <a:bodyPr wrap="none" rtlCol="0">
            <a:spAutoFit/>
          </a:bodyPr>
          <a:lstStyle/>
          <a:p>
            <a:fld id="{DE2C8697-F6E3-674B-A34B-FACCD9809329}" type="slidenum">
              <a:rPr lang="en-US" smtClean="0"/>
              <a:t>12</a:t>
            </a:fld>
            <a:endParaRPr lang="en-US" dirty="0"/>
          </a:p>
        </p:txBody>
      </p:sp>
      <p:sp>
        <p:nvSpPr>
          <p:cNvPr id="3" name="TextBox 2">
            <a:extLst>
              <a:ext uri="{FF2B5EF4-FFF2-40B4-BE49-F238E27FC236}">
                <a16:creationId xmlns:a16="http://schemas.microsoft.com/office/drawing/2014/main" id="{608D1EC7-4FB5-4F4E-84EB-E6221F908B08}"/>
              </a:ext>
            </a:extLst>
          </p:cNvPr>
          <p:cNvSpPr txBox="1"/>
          <p:nvPr/>
        </p:nvSpPr>
        <p:spPr>
          <a:xfrm>
            <a:off x="3228975" y="4066143"/>
            <a:ext cx="1207382" cy="369332"/>
          </a:xfrm>
          <a:prstGeom prst="rect">
            <a:avLst/>
          </a:prstGeom>
          <a:noFill/>
        </p:spPr>
        <p:txBody>
          <a:bodyPr wrap="none" rtlCol="0">
            <a:spAutoFit/>
          </a:bodyPr>
          <a:lstStyle/>
          <a:p>
            <a:r>
              <a:rPr lang="en-US" dirty="0"/>
              <a:t>Q=K</a:t>
            </a:r>
            <a:r>
              <a:rPr lang="en-US" baseline="30000" dirty="0"/>
              <a:t>0.5</a:t>
            </a:r>
            <a:r>
              <a:rPr lang="en-US" dirty="0"/>
              <a:t>L</a:t>
            </a:r>
            <a:r>
              <a:rPr lang="en-US" baseline="30000" dirty="0"/>
              <a:t>0.5</a:t>
            </a:r>
          </a:p>
        </p:txBody>
      </p:sp>
      <p:pic>
        <p:nvPicPr>
          <p:cNvPr id="7" name="Picture 6">
            <a:extLst>
              <a:ext uri="{FF2B5EF4-FFF2-40B4-BE49-F238E27FC236}">
                <a16:creationId xmlns:a16="http://schemas.microsoft.com/office/drawing/2014/main" id="{B1C57431-3AEF-4640-94B5-8CC46E7A9EE5}"/>
              </a:ext>
            </a:extLst>
          </p:cNvPr>
          <p:cNvPicPr>
            <a:picLocks noChangeAspect="1"/>
          </p:cNvPicPr>
          <p:nvPr/>
        </p:nvPicPr>
        <p:blipFill>
          <a:blip r:embed="rId3"/>
          <a:stretch>
            <a:fillRect/>
          </a:stretch>
        </p:blipFill>
        <p:spPr>
          <a:xfrm>
            <a:off x="1829371" y="833632"/>
            <a:ext cx="2559485" cy="1589173"/>
          </a:xfrm>
          <a:prstGeom prst="rect">
            <a:avLst/>
          </a:prstGeom>
        </p:spPr>
      </p:pic>
      <p:pic>
        <p:nvPicPr>
          <p:cNvPr id="8" name="Picture 7">
            <a:extLst>
              <a:ext uri="{FF2B5EF4-FFF2-40B4-BE49-F238E27FC236}">
                <a16:creationId xmlns:a16="http://schemas.microsoft.com/office/drawing/2014/main" id="{381234FA-35F8-EB4D-8F07-FB9FDA74543F}"/>
              </a:ext>
            </a:extLst>
          </p:cNvPr>
          <p:cNvPicPr>
            <a:picLocks noChangeAspect="1"/>
          </p:cNvPicPr>
          <p:nvPr/>
        </p:nvPicPr>
        <p:blipFill>
          <a:blip r:embed="rId4"/>
          <a:stretch>
            <a:fillRect/>
          </a:stretch>
        </p:blipFill>
        <p:spPr>
          <a:xfrm>
            <a:off x="5484477" y="3494106"/>
            <a:ext cx="2648622" cy="1589173"/>
          </a:xfrm>
          <a:prstGeom prst="rect">
            <a:avLst/>
          </a:prstGeom>
        </p:spPr>
      </p:pic>
    </p:spTree>
    <p:extLst>
      <p:ext uri="{BB962C8B-B14F-4D97-AF65-F5344CB8AC3E}">
        <p14:creationId xmlns:p14="http://schemas.microsoft.com/office/powerpoint/2010/main" val="3199678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p:cNvSpPr>
          <p:nvPr>
            <p:ph type="title"/>
          </p:nvPr>
        </p:nvSpPr>
        <p:spPr/>
        <p:txBody>
          <a:bodyPr/>
          <a:lstStyle/>
          <a:p>
            <a:r>
              <a:rPr lang="en-US" altLang="en-US" b="0"/>
              <a:t>Compare and contrast…</a:t>
            </a:r>
          </a:p>
        </p:txBody>
      </p:sp>
      <p:sp>
        <p:nvSpPr>
          <p:cNvPr id="7172" name="Rectangle 3"/>
          <p:cNvSpPr>
            <a:spLocks noGrp="1"/>
          </p:cNvSpPr>
          <p:nvPr>
            <p:ph type="body" idx="1"/>
          </p:nvPr>
        </p:nvSpPr>
        <p:spPr>
          <a:xfrm>
            <a:off x="539552" y="908050"/>
            <a:ext cx="7931224" cy="5218113"/>
          </a:xfrm>
        </p:spPr>
        <p:txBody>
          <a:bodyPr/>
          <a:lstStyle/>
          <a:p>
            <a:pPr marL="0" indent="0">
              <a:buFont typeface="Arial" pitchFamily="34" charset="0"/>
              <a:buNone/>
            </a:pPr>
            <a:endParaRPr lang="en-US" altLang="en-US"/>
          </a:p>
          <a:p>
            <a:pPr marL="0" indent="0">
              <a:buFont typeface="Arial" pitchFamily="34" charset="0"/>
              <a:buNone/>
            </a:pPr>
            <a:r>
              <a:rPr lang="en-US" altLang="en-US"/>
              <a:t>The firm is:</a:t>
            </a:r>
          </a:p>
          <a:p>
            <a:pPr marL="0" indent="0">
              <a:buFont typeface="Arial" pitchFamily="34" charset="0"/>
              <a:buNone/>
            </a:pPr>
            <a:r>
              <a:rPr lang="en-US" altLang="en-US"/>
              <a:t>‘An island of conscious power in this ocean of unconscious co‐operation, like lumps coagulating in a pail of buttermilk’</a:t>
            </a:r>
          </a:p>
          <a:p>
            <a:pPr marL="0" indent="0">
              <a:buFont typeface="Arial" pitchFamily="34" charset="0"/>
              <a:buNone/>
            </a:pPr>
            <a:r>
              <a:rPr lang="en-US" altLang="en-US" i="1"/>
              <a:t>				Dennis Robertson (1923)</a:t>
            </a:r>
          </a:p>
        </p:txBody>
      </p:sp>
      <p:sp>
        <p:nvSpPr>
          <p:cNvPr id="2" name="TextBox 1">
            <a:extLst>
              <a:ext uri="{FF2B5EF4-FFF2-40B4-BE49-F238E27FC236}">
                <a16:creationId xmlns:a16="http://schemas.microsoft.com/office/drawing/2014/main" id="{19BC696B-6E32-894B-ABB3-145C242B2EB7}"/>
              </a:ext>
            </a:extLst>
          </p:cNvPr>
          <p:cNvSpPr txBox="1"/>
          <p:nvPr/>
        </p:nvSpPr>
        <p:spPr>
          <a:xfrm>
            <a:off x="4310743" y="6126163"/>
            <a:ext cx="441146" cy="369332"/>
          </a:xfrm>
          <a:prstGeom prst="rect">
            <a:avLst/>
          </a:prstGeom>
          <a:noFill/>
        </p:spPr>
        <p:txBody>
          <a:bodyPr wrap="none" rtlCol="0">
            <a:spAutoFit/>
          </a:bodyPr>
          <a:lstStyle/>
          <a:p>
            <a:fld id="{F6E602AA-45E0-2C4D-A286-0411C099E940}" type="slidenum">
              <a:rPr lang="en-US" smtClean="0"/>
              <a:t>13</a:t>
            </a:fld>
            <a:endParaRPr lang="en-US" dirty="0"/>
          </a:p>
        </p:txBody>
      </p:sp>
      <p:pic>
        <p:nvPicPr>
          <p:cNvPr id="3" name="Picture 2">
            <a:extLst>
              <a:ext uri="{FF2B5EF4-FFF2-40B4-BE49-F238E27FC236}">
                <a16:creationId xmlns:a16="http://schemas.microsoft.com/office/drawing/2014/main" id="{6DD7AA1B-DEE6-594F-B7EE-ABEFE24CA01B}"/>
              </a:ext>
            </a:extLst>
          </p:cNvPr>
          <p:cNvPicPr>
            <a:picLocks noChangeAspect="1"/>
          </p:cNvPicPr>
          <p:nvPr/>
        </p:nvPicPr>
        <p:blipFill>
          <a:blip r:embed="rId3"/>
          <a:stretch>
            <a:fillRect/>
          </a:stretch>
        </p:blipFill>
        <p:spPr>
          <a:xfrm>
            <a:off x="591856" y="3455412"/>
            <a:ext cx="3040083" cy="3040083"/>
          </a:xfrm>
          <a:prstGeom prst="rect">
            <a:avLst/>
          </a:prstGeom>
        </p:spPr>
      </p:pic>
    </p:spTree>
    <p:extLst>
      <p:ext uri="{BB962C8B-B14F-4D97-AF65-F5344CB8AC3E}">
        <p14:creationId xmlns:p14="http://schemas.microsoft.com/office/powerpoint/2010/main" val="2844987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p:cNvSpPr>
          <p:nvPr>
            <p:ph type="title"/>
          </p:nvPr>
        </p:nvSpPr>
        <p:spPr/>
        <p:txBody>
          <a:bodyPr/>
          <a:lstStyle/>
          <a:p>
            <a:r>
              <a:rPr lang="en-US" altLang="en-US" b="0"/>
              <a:t>The Neoclassical View of the Firm</a:t>
            </a:r>
          </a:p>
        </p:txBody>
      </p:sp>
      <p:sp>
        <p:nvSpPr>
          <p:cNvPr id="27652" name="Rectangle 3"/>
          <p:cNvSpPr>
            <a:spLocks noGrp="1"/>
          </p:cNvSpPr>
          <p:nvPr>
            <p:ph type="body" idx="1"/>
          </p:nvPr>
        </p:nvSpPr>
        <p:spPr>
          <a:xfrm>
            <a:off x="457200" y="1091207"/>
            <a:ext cx="8229600" cy="5218113"/>
          </a:xfrm>
        </p:spPr>
        <p:txBody>
          <a:bodyPr/>
          <a:lstStyle/>
          <a:p>
            <a:pPr>
              <a:lnSpc>
                <a:spcPct val="90000"/>
              </a:lnSpc>
            </a:pPr>
            <a:r>
              <a:rPr lang="en-US" altLang="en-US" sz="2000" dirty="0"/>
              <a:t>The firm can be reduced to a mathematical construct.</a:t>
            </a:r>
          </a:p>
          <a:p>
            <a:pPr>
              <a:lnSpc>
                <a:spcPct val="90000"/>
              </a:lnSpc>
            </a:pPr>
            <a:r>
              <a:rPr lang="en-US" altLang="en-US" sz="2000" dirty="0"/>
              <a:t>This is ‘convenient’ because it allows modelling of the determination of </a:t>
            </a:r>
            <a:r>
              <a:rPr lang="en-US" altLang="en-US" sz="2000" dirty="0" err="1"/>
              <a:t>behaviour</a:t>
            </a:r>
            <a:r>
              <a:rPr lang="en-US" altLang="en-US" sz="2000" dirty="0"/>
              <a:t> (e.g. output choices) under specific assumptions.</a:t>
            </a:r>
          </a:p>
          <a:p>
            <a:pPr>
              <a:lnSpc>
                <a:spcPct val="90000"/>
              </a:lnSpc>
            </a:pPr>
            <a:r>
              <a:rPr lang="en-US" altLang="en-US" sz="2000" dirty="0"/>
              <a:t>It also helps the modelling of firm strategies under different types of market structure and specific assumptions (</a:t>
            </a:r>
            <a:r>
              <a:rPr lang="en-US" altLang="en-US" sz="2000" i="1" dirty="0"/>
              <a:t>equilibrium</a:t>
            </a:r>
            <a:r>
              <a:rPr lang="en-US" altLang="en-US" sz="2000" dirty="0"/>
              <a:t> framework).</a:t>
            </a:r>
          </a:p>
          <a:p>
            <a:pPr>
              <a:lnSpc>
                <a:spcPct val="90000"/>
              </a:lnSpc>
            </a:pPr>
            <a:r>
              <a:rPr lang="en-US" altLang="en-US" sz="2000" dirty="0"/>
              <a:t>What determines its size?</a:t>
            </a:r>
          </a:p>
          <a:p>
            <a:pPr lvl="1">
              <a:lnSpc>
                <a:spcPct val="90000"/>
              </a:lnSpc>
            </a:pPr>
            <a:r>
              <a:rPr lang="en-US" altLang="en-US" sz="2000" dirty="0"/>
              <a:t>Technology/input prices</a:t>
            </a:r>
          </a:p>
          <a:p>
            <a:pPr lvl="1">
              <a:lnSpc>
                <a:spcPct val="90000"/>
              </a:lnSpc>
            </a:pPr>
            <a:r>
              <a:rPr lang="en-US" altLang="en-US" sz="2000" dirty="0"/>
              <a:t>Economies of scale</a:t>
            </a:r>
          </a:p>
          <a:p>
            <a:pPr lvl="1">
              <a:lnSpc>
                <a:spcPct val="90000"/>
              </a:lnSpc>
            </a:pPr>
            <a:r>
              <a:rPr lang="en-US" altLang="en-US" sz="2000" dirty="0"/>
              <a:t>Pursuit of ‘profit maximizing’ size</a:t>
            </a:r>
          </a:p>
          <a:p>
            <a:pPr lvl="1">
              <a:lnSpc>
                <a:spcPct val="90000"/>
              </a:lnSpc>
            </a:pPr>
            <a:r>
              <a:rPr lang="en-US" altLang="en-US" sz="2000" dirty="0"/>
              <a:t>Potential problems of market power</a:t>
            </a:r>
          </a:p>
          <a:p>
            <a:pPr>
              <a:lnSpc>
                <a:spcPct val="90000"/>
              </a:lnSpc>
            </a:pPr>
            <a:r>
              <a:rPr lang="en-US" altLang="en-US" sz="2000" dirty="0"/>
              <a:t>Problems:</a:t>
            </a:r>
          </a:p>
          <a:p>
            <a:pPr lvl="1">
              <a:lnSpc>
                <a:spcPct val="90000"/>
              </a:lnSpc>
            </a:pPr>
            <a:r>
              <a:rPr lang="en-US" altLang="en-US" sz="2000" dirty="0"/>
              <a:t>Doesn’t ask which activities will be mediated within firms rather than between them </a:t>
            </a:r>
            <a:r>
              <a:rPr lang="en-US" altLang="en-US" sz="2000" dirty="0">
                <a:sym typeface="Wingdings" panose="05000000000000000000" pitchFamily="2" charset="2"/>
              </a:rPr>
              <a:t> </a:t>
            </a:r>
            <a:r>
              <a:rPr lang="en-US" altLang="en-US" sz="2000" dirty="0"/>
              <a:t>Why do firms exist at all?</a:t>
            </a:r>
          </a:p>
          <a:p>
            <a:pPr lvl="1">
              <a:lnSpc>
                <a:spcPct val="90000"/>
              </a:lnSpc>
            </a:pPr>
            <a:r>
              <a:rPr lang="en-US" altLang="en-US" sz="2000" dirty="0"/>
              <a:t>It treats the firm as a ‘black box’ (what happens inside the firm?).</a:t>
            </a:r>
          </a:p>
          <a:p>
            <a:pPr lvl="1">
              <a:lnSpc>
                <a:spcPct val="90000"/>
              </a:lnSpc>
            </a:pPr>
            <a:r>
              <a:rPr lang="en-US" altLang="en-US" sz="2000" dirty="0"/>
              <a:t>Pervasive assumption of rationality (+ perfect information).</a:t>
            </a:r>
          </a:p>
        </p:txBody>
      </p:sp>
      <p:sp>
        <p:nvSpPr>
          <p:cNvPr id="2" name="TextBox 1">
            <a:extLst>
              <a:ext uri="{FF2B5EF4-FFF2-40B4-BE49-F238E27FC236}">
                <a16:creationId xmlns:a16="http://schemas.microsoft.com/office/drawing/2014/main" id="{C4D0A0EF-6F21-CD4B-A921-EF9E5697B58B}"/>
              </a:ext>
            </a:extLst>
          </p:cNvPr>
          <p:cNvSpPr txBox="1"/>
          <p:nvPr/>
        </p:nvSpPr>
        <p:spPr>
          <a:xfrm>
            <a:off x="4085112" y="6309320"/>
            <a:ext cx="441146" cy="369332"/>
          </a:xfrm>
          <a:prstGeom prst="rect">
            <a:avLst/>
          </a:prstGeom>
          <a:noFill/>
        </p:spPr>
        <p:txBody>
          <a:bodyPr wrap="none" rtlCol="0">
            <a:spAutoFit/>
          </a:bodyPr>
          <a:lstStyle/>
          <a:p>
            <a:fld id="{11E4A7A3-5AB3-3E40-AEDB-E87CCE72D680}" type="slidenum">
              <a:rPr lang="en-US" smtClean="0"/>
              <a:t>14</a:t>
            </a:fld>
            <a:endParaRPr lang="en-US" dirty="0"/>
          </a:p>
        </p:txBody>
      </p:sp>
    </p:spTree>
    <p:extLst>
      <p:ext uri="{BB962C8B-B14F-4D97-AF65-F5344CB8AC3E}">
        <p14:creationId xmlns:p14="http://schemas.microsoft.com/office/powerpoint/2010/main" val="63495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p:cNvSpPr>
          <p:nvPr>
            <p:ph type="title"/>
          </p:nvPr>
        </p:nvSpPr>
        <p:spPr>
          <a:xfrm>
            <a:off x="457200" y="275308"/>
            <a:ext cx="8229600" cy="633412"/>
          </a:xfrm>
        </p:spPr>
        <p:txBody>
          <a:bodyPr/>
          <a:lstStyle/>
          <a:p>
            <a:r>
              <a:rPr lang="en-US" altLang="en-US" b="0"/>
              <a:t>Transactions Costs</a:t>
            </a:r>
          </a:p>
        </p:txBody>
      </p:sp>
      <p:sp>
        <p:nvSpPr>
          <p:cNvPr id="28676" name="Rectangle 3"/>
          <p:cNvSpPr>
            <a:spLocks noGrp="1"/>
          </p:cNvSpPr>
          <p:nvPr>
            <p:ph type="body" idx="1"/>
          </p:nvPr>
        </p:nvSpPr>
        <p:spPr>
          <a:xfrm>
            <a:off x="198518" y="908720"/>
            <a:ext cx="5541370" cy="4465166"/>
          </a:xfrm>
        </p:spPr>
        <p:txBody>
          <a:bodyPr/>
          <a:lstStyle/>
          <a:p>
            <a:pPr>
              <a:lnSpc>
                <a:spcPct val="90000"/>
              </a:lnSpc>
            </a:pPr>
            <a:r>
              <a:rPr lang="en-US" altLang="en-US" sz="2400" dirty="0"/>
              <a:t>Transactions costs are the cost of discovering prices and the cost of negotiating and concluding prices as well as making and enforcing contracts.</a:t>
            </a:r>
          </a:p>
          <a:p>
            <a:pPr>
              <a:lnSpc>
                <a:spcPct val="90000"/>
              </a:lnSpc>
            </a:pPr>
            <a:r>
              <a:rPr lang="en-US" altLang="en-US" sz="2400" dirty="0"/>
              <a:t>Treat firm and market as ‘alternative’ ways of carrying out transaction processes</a:t>
            </a:r>
          </a:p>
          <a:p>
            <a:pPr>
              <a:lnSpc>
                <a:spcPct val="90000"/>
              </a:lnSpc>
            </a:pPr>
            <a:r>
              <a:rPr lang="en-US" altLang="en-US" sz="2400" dirty="0"/>
              <a:t>Fundamental intuition: if markets are efficient resource allocators, why don’t entrepreneurs just contract for everything through the market? Ans: Because there are transaction costs.</a:t>
            </a:r>
          </a:p>
          <a:p>
            <a:pPr>
              <a:lnSpc>
                <a:spcPct val="90000"/>
              </a:lnSpc>
            </a:pPr>
            <a:r>
              <a:rPr lang="en-US" altLang="en-US" sz="2400" dirty="0"/>
              <a:t>“A firm consists of the system of relationships which comes into existence when the direction of resources is dependent on an entrepreneur.” (Coase, 1937)</a:t>
            </a:r>
          </a:p>
        </p:txBody>
      </p:sp>
      <p:pic>
        <p:nvPicPr>
          <p:cNvPr id="2" name="Picture 1">
            <a:extLst>
              <a:ext uri="{FF2B5EF4-FFF2-40B4-BE49-F238E27FC236}">
                <a16:creationId xmlns:a16="http://schemas.microsoft.com/office/drawing/2014/main" id="{D33F52B3-692C-E441-9E4D-50A055B21206}"/>
              </a:ext>
            </a:extLst>
          </p:cNvPr>
          <p:cNvPicPr>
            <a:picLocks noChangeAspect="1"/>
          </p:cNvPicPr>
          <p:nvPr/>
        </p:nvPicPr>
        <p:blipFill>
          <a:blip r:embed="rId2"/>
          <a:stretch>
            <a:fillRect/>
          </a:stretch>
        </p:blipFill>
        <p:spPr>
          <a:xfrm>
            <a:off x="5481205" y="1116281"/>
            <a:ext cx="3662795" cy="3429000"/>
          </a:xfrm>
          <a:prstGeom prst="rect">
            <a:avLst/>
          </a:prstGeom>
        </p:spPr>
      </p:pic>
    </p:spTree>
    <p:extLst>
      <p:ext uri="{BB962C8B-B14F-4D97-AF65-F5344CB8AC3E}">
        <p14:creationId xmlns:p14="http://schemas.microsoft.com/office/powerpoint/2010/main" val="1101430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p:cNvSpPr>
          <p:nvPr>
            <p:ph type="title"/>
          </p:nvPr>
        </p:nvSpPr>
        <p:spPr/>
        <p:txBody>
          <a:bodyPr/>
          <a:lstStyle/>
          <a:p>
            <a:r>
              <a:rPr lang="en-US" altLang="en-US" sz="2800" b="0" dirty="0"/>
              <a:t>The Transactions Cost View of the Firm </a:t>
            </a:r>
            <a:br>
              <a:rPr lang="en-US" altLang="en-US" sz="2800" b="0" dirty="0"/>
            </a:br>
            <a:r>
              <a:rPr lang="en-US" altLang="en-US" sz="2800" b="0" dirty="0"/>
              <a:t>(Coase, 1937)</a:t>
            </a:r>
          </a:p>
        </p:txBody>
      </p:sp>
      <p:sp>
        <p:nvSpPr>
          <p:cNvPr id="30724" name="Rectangle 3"/>
          <p:cNvSpPr>
            <a:spLocks noGrp="1"/>
          </p:cNvSpPr>
          <p:nvPr>
            <p:ph type="body" idx="1"/>
          </p:nvPr>
        </p:nvSpPr>
        <p:spPr>
          <a:xfrm>
            <a:off x="320566" y="1362912"/>
            <a:ext cx="7225530" cy="5218113"/>
          </a:xfrm>
        </p:spPr>
        <p:txBody>
          <a:bodyPr/>
          <a:lstStyle/>
          <a:p>
            <a:pPr>
              <a:lnSpc>
                <a:spcPct val="90000"/>
              </a:lnSpc>
            </a:pPr>
            <a:r>
              <a:rPr lang="en-US" altLang="en-US" sz="2400" dirty="0"/>
              <a:t>The firm is </a:t>
            </a:r>
            <a:r>
              <a:rPr lang="en-US" altLang="en-US" sz="2400" dirty="0" err="1"/>
              <a:t>characterised</a:t>
            </a:r>
            <a:r>
              <a:rPr lang="en-US" altLang="en-US" sz="2400" dirty="0"/>
              <a:t> by an authority structure (a </a:t>
            </a:r>
            <a:r>
              <a:rPr lang="en-US" altLang="en-US" sz="2400" i="1" dirty="0"/>
              <a:t>hierarchy</a:t>
            </a:r>
            <a:r>
              <a:rPr lang="en-US" altLang="en-US" sz="2400" dirty="0"/>
              <a:t>) and </a:t>
            </a:r>
            <a:r>
              <a:rPr lang="en-US" altLang="en-US" sz="2400" b="1" dirty="0"/>
              <a:t>incomplete contracts</a:t>
            </a:r>
            <a:r>
              <a:rPr lang="en-US" altLang="en-US" sz="2400" dirty="0"/>
              <a:t>.</a:t>
            </a:r>
          </a:p>
          <a:p>
            <a:pPr>
              <a:lnSpc>
                <a:spcPct val="90000"/>
              </a:lnSpc>
            </a:pPr>
            <a:r>
              <a:rPr lang="en-US" altLang="en-US" sz="2400" dirty="0"/>
              <a:t>Uncertainty leads to incomplete contracts; uncertain terms may be decided in the future by one party in a long-term contract (e.g. purchaser directs supplier).</a:t>
            </a:r>
          </a:p>
          <a:p>
            <a:pPr>
              <a:lnSpc>
                <a:spcPct val="90000"/>
              </a:lnSpc>
            </a:pPr>
            <a:r>
              <a:rPr lang="en-US" altLang="en-US" sz="2400" dirty="0"/>
              <a:t>The alternative to this is the </a:t>
            </a:r>
            <a:r>
              <a:rPr lang="en-US" altLang="en-US" sz="2400" i="1" dirty="0"/>
              <a:t>market </a:t>
            </a:r>
            <a:r>
              <a:rPr lang="en-US" altLang="en-US" sz="2400" dirty="0"/>
              <a:t>which has complete contracts with legal force.</a:t>
            </a:r>
          </a:p>
          <a:p>
            <a:pPr>
              <a:lnSpc>
                <a:spcPct val="90000"/>
              </a:lnSpc>
            </a:pPr>
            <a:r>
              <a:rPr lang="en-US" altLang="en-US" sz="2400" dirty="0"/>
              <a:t>Firms have flexibility of response in conditions of uncertainty about the future.</a:t>
            </a:r>
          </a:p>
          <a:p>
            <a:pPr>
              <a:lnSpc>
                <a:spcPct val="90000"/>
              </a:lnSpc>
            </a:pPr>
            <a:r>
              <a:rPr lang="en-US" altLang="en-US" sz="2400" dirty="0"/>
              <a:t>What determines the size of the firm?</a:t>
            </a:r>
          </a:p>
          <a:p>
            <a:pPr lvl="1">
              <a:lnSpc>
                <a:spcPct val="90000"/>
              </a:lnSpc>
            </a:pPr>
            <a:r>
              <a:rPr lang="en-US" altLang="en-US" sz="2200" i="1" dirty="0"/>
              <a:t>The point where the cost of internal </a:t>
            </a:r>
            <a:r>
              <a:rPr lang="en-US" altLang="en-US" sz="2200" i="1" dirty="0" err="1"/>
              <a:t>organisation</a:t>
            </a:r>
            <a:r>
              <a:rPr lang="en-US" altLang="en-US" sz="2200" i="1" dirty="0"/>
              <a:t> of a transaction and external </a:t>
            </a:r>
            <a:r>
              <a:rPr lang="en-US" altLang="en-US" sz="2200" i="1" dirty="0" err="1"/>
              <a:t>organisation</a:t>
            </a:r>
            <a:r>
              <a:rPr lang="en-US" altLang="en-US" sz="2200" i="1" dirty="0"/>
              <a:t> are equal.</a:t>
            </a:r>
          </a:p>
        </p:txBody>
      </p:sp>
      <p:sp>
        <p:nvSpPr>
          <p:cNvPr id="6" name="Footer Placeholder 2"/>
          <p:cNvSpPr txBox="1">
            <a:spLocks/>
          </p:cNvSpPr>
          <p:nvPr/>
        </p:nvSpPr>
        <p:spPr>
          <a:xfrm>
            <a:off x="76200" y="6400800"/>
            <a:ext cx="2895600" cy="4572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1200" cap="none" spc="0" normalizeH="0" baseline="0" noProof="0">
              <a:ln>
                <a:noFill/>
              </a:ln>
              <a:solidFill>
                <a:schemeClr val="tx1"/>
              </a:solidFill>
              <a:effectLst/>
              <a:uLnTx/>
              <a:uFillTx/>
              <a:latin typeface="+mn-lt"/>
              <a:ea typeface="+mn-ea"/>
              <a:cs typeface="+mn-cs"/>
            </a:endParaRPr>
          </a:p>
        </p:txBody>
      </p:sp>
      <p:sp>
        <p:nvSpPr>
          <p:cNvPr id="2" name="TextBox 1">
            <a:extLst>
              <a:ext uri="{FF2B5EF4-FFF2-40B4-BE49-F238E27FC236}">
                <a16:creationId xmlns:a16="http://schemas.microsoft.com/office/drawing/2014/main" id="{22ED07F4-50D3-7B43-B108-46EAB2A461A5}"/>
              </a:ext>
            </a:extLst>
          </p:cNvPr>
          <p:cNvSpPr txBox="1"/>
          <p:nvPr/>
        </p:nvSpPr>
        <p:spPr>
          <a:xfrm>
            <a:off x="4130854" y="6421848"/>
            <a:ext cx="441146" cy="369332"/>
          </a:xfrm>
          <a:prstGeom prst="rect">
            <a:avLst/>
          </a:prstGeom>
          <a:noFill/>
        </p:spPr>
        <p:txBody>
          <a:bodyPr wrap="none" rtlCol="0">
            <a:spAutoFit/>
          </a:bodyPr>
          <a:lstStyle/>
          <a:p>
            <a:fld id="{DC31152F-D728-C644-9D07-EEE6A50EDD7A}" type="slidenum">
              <a:rPr lang="en-US" smtClean="0"/>
              <a:t>16</a:t>
            </a:fld>
            <a:endParaRPr lang="en-US" dirty="0"/>
          </a:p>
        </p:txBody>
      </p:sp>
      <p:pic>
        <p:nvPicPr>
          <p:cNvPr id="3" name="Picture 2">
            <a:extLst>
              <a:ext uri="{FF2B5EF4-FFF2-40B4-BE49-F238E27FC236}">
                <a16:creationId xmlns:a16="http://schemas.microsoft.com/office/drawing/2014/main" id="{B02E358B-3ED5-FDFB-764A-FEB4CC1FFE3F}"/>
              </a:ext>
            </a:extLst>
          </p:cNvPr>
          <p:cNvPicPr>
            <a:picLocks noChangeAspect="1"/>
          </p:cNvPicPr>
          <p:nvPr/>
        </p:nvPicPr>
        <p:blipFill>
          <a:blip r:embed="rId3"/>
          <a:stretch>
            <a:fillRect/>
          </a:stretch>
        </p:blipFill>
        <p:spPr>
          <a:xfrm>
            <a:off x="7546096" y="0"/>
            <a:ext cx="1363952" cy="2057487"/>
          </a:xfrm>
          <a:prstGeom prst="rect">
            <a:avLst/>
          </a:prstGeom>
        </p:spPr>
      </p:pic>
      <p:sp>
        <p:nvSpPr>
          <p:cNvPr id="4" name="TextBox 3">
            <a:extLst>
              <a:ext uri="{FF2B5EF4-FFF2-40B4-BE49-F238E27FC236}">
                <a16:creationId xmlns:a16="http://schemas.microsoft.com/office/drawing/2014/main" id="{0A8E174D-A2B1-02C4-BB04-90B8B507EF46}"/>
              </a:ext>
            </a:extLst>
          </p:cNvPr>
          <p:cNvSpPr txBox="1"/>
          <p:nvPr/>
        </p:nvSpPr>
        <p:spPr>
          <a:xfrm>
            <a:off x="7790462" y="2161309"/>
            <a:ext cx="1351652" cy="923330"/>
          </a:xfrm>
          <a:prstGeom prst="rect">
            <a:avLst/>
          </a:prstGeom>
          <a:noFill/>
        </p:spPr>
        <p:txBody>
          <a:bodyPr wrap="none" rtlCol="0">
            <a:spAutoFit/>
          </a:bodyPr>
          <a:lstStyle/>
          <a:p>
            <a:r>
              <a:rPr lang="en-US" dirty="0"/>
              <a:t>1991</a:t>
            </a:r>
          </a:p>
          <a:p>
            <a:r>
              <a:rPr lang="en-US" dirty="0"/>
              <a:t>Nobel prize</a:t>
            </a:r>
          </a:p>
          <a:p>
            <a:r>
              <a:rPr lang="en-US" dirty="0"/>
              <a:t>winner</a:t>
            </a:r>
          </a:p>
        </p:txBody>
      </p:sp>
    </p:spTree>
    <p:extLst>
      <p:ext uri="{BB962C8B-B14F-4D97-AF65-F5344CB8AC3E}">
        <p14:creationId xmlns:p14="http://schemas.microsoft.com/office/powerpoint/2010/main" val="345614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p:cNvSpPr>
          <p:nvPr>
            <p:ph type="title"/>
          </p:nvPr>
        </p:nvSpPr>
        <p:spPr/>
        <p:txBody>
          <a:bodyPr/>
          <a:lstStyle/>
          <a:p>
            <a:r>
              <a:rPr lang="en-US" altLang="en-US" b="0"/>
              <a:t>The Transactions Cost View (2)</a:t>
            </a:r>
          </a:p>
        </p:txBody>
      </p:sp>
      <p:sp>
        <p:nvSpPr>
          <p:cNvPr id="31748" name="Rectangle 3"/>
          <p:cNvSpPr>
            <a:spLocks noGrp="1"/>
          </p:cNvSpPr>
          <p:nvPr>
            <p:ph type="body" idx="1"/>
          </p:nvPr>
        </p:nvSpPr>
        <p:spPr>
          <a:xfrm>
            <a:off x="457200" y="1019199"/>
            <a:ext cx="8229600" cy="5218113"/>
          </a:xfrm>
        </p:spPr>
        <p:txBody>
          <a:bodyPr/>
          <a:lstStyle/>
          <a:p>
            <a:r>
              <a:rPr lang="en-US" altLang="en-US" sz="2400" dirty="0"/>
              <a:t>Why is all production not in one firm?</a:t>
            </a:r>
          </a:p>
          <a:p>
            <a:pPr lvl="1"/>
            <a:r>
              <a:rPr lang="en-US" altLang="en-US" sz="2200" dirty="0"/>
              <a:t>Transactions are spatially dispersed.</a:t>
            </a:r>
          </a:p>
          <a:p>
            <a:pPr lvl="1"/>
            <a:r>
              <a:rPr lang="en-US" altLang="en-US" sz="2200" dirty="0"/>
              <a:t>Transactions are dissimilar.</a:t>
            </a:r>
          </a:p>
          <a:p>
            <a:pPr lvl="1"/>
            <a:r>
              <a:rPr lang="en-US" altLang="en-US" sz="2200" dirty="0"/>
              <a:t>Costs of intervention rise over time.</a:t>
            </a:r>
          </a:p>
          <a:p>
            <a:r>
              <a:rPr lang="en-US" altLang="en-US" sz="2400" dirty="0"/>
              <a:t>Size implies market power and hence regulation.</a:t>
            </a:r>
          </a:p>
          <a:p>
            <a:pPr lvl="1"/>
            <a:r>
              <a:rPr lang="en-US" altLang="en-US" sz="2200" dirty="0" err="1"/>
              <a:t>Coasean</a:t>
            </a:r>
            <a:r>
              <a:rPr lang="en-US" altLang="en-US" sz="2200" dirty="0"/>
              <a:t> view is that in capitalism the economically efficient amount of hierarchy emerges.</a:t>
            </a:r>
          </a:p>
          <a:p>
            <a:r>
              <a:rPr lang="en-US" altLang="en-US" sz="2400" dirty="0"/>
              <a:t>Critique:</a:t>
            </a:r>
          </a:p>
          <a:p>
            <a:pPr lvl="1"/>
            <a:r>
              <a:rPr lang="en-US" altLang="en-US" sz="2200" dirty="0"/>
              <a:t>Authority is not the essence of the firm; loyalty and identification may be more important.</a:t>
            </a:r>
          </a:p>
          <a:p>
            <a:pPr lvl="1"/>
            <a:r>
              <a:rPr lang="en-US" altLang="en-US" sz="2200" dirty="0"/>
              <a:t>Market transactions not just contract based: </a:t>
            </a:r>
            <a:r>
              <a:rPr lang="en-US" altLang="en-US" sz="2200" i="1" dirty="0"/>
              <a:t>trust</a:t>
            </a:r>
            <a:r>
              <a:rPr lang="en-US" altLang="en-US" sz="2200" dirty="0"/>
              <a:t> matters</a:t>
            </a:r>
          </a:p>
          <a:p>
            <a:pPr lvl="1"/>
            <a:r>
              <a:rPr lang="en-US" altLang="en-US" sz="2200" dirty="0"/>
              <a:t>Firm is about more than the transaction: what generates whatever it is that is transacted?</a:t>
            </a:r>
          </a:p>
        </p:txBody>
      </p:sp>
      <p:sp>
        <p:nvSpPr>
          <p:cNvPr id="2" name="TextBox 1">
            <a:extLst>
              <a:ext uri="{FF2B5EF4-FFF2-40B4-BE49-F238E27FC236}">
                <a16:creationId xmlns:a16="http://schemas.microsoft.com/office/drawing/2014/main" id="{F193263E-420B-8345-8A1C-9BBE4CBA8658}"/>
              </a:ext>
            </a:extLst>
          </p:cNvPr>
          <p:cNvSpPr txBox="1"/>
          <p:nvPr/>
        </p:nvSpPr>
        <p:spPr>
          <a:xfrm>
            <a:off x="4191990" y="6412675"/>
            <a:ext cx="441146" cy="369332"/>
          </a:xfrm>
          <a:prstGeom prst="rect">
            <a:avLst/>
          </a:prstGeom>
          <a:noFill/>
        </p:spPr>
        <p:txBody>
          <a:bodyPr wrap="none" rtlCol="0">
            <a:spAutoFit/>
          </a:bodyPr>
          <a:lstStyle/>
          <a:p>
            <a:fld id="{7091B74E-0B40-3346-A079-E6020B355B65}" type="slidenum">
              <a:rPr lang="en-US" smtClean="0"/>
              <a:t>17</a:t>
            </a:fld>
            <a:endParaRPr lang="en-US" dirty="0"/>
          </a:p>
        </p:txBody>
      </p:sp>
      <p:pic>
        <p:nvPicPr>
          <p:cNvPr id="3" name="Picture 2">
            <a:extLst>
              <a:ext uri="{FF2B5EF4-FFF2-40B4-BE49-F238E27FC236}">
                <a16:creationId xmlns:a16="http://schemas.microsoft.com/office/drawing/2014/main" id="{48E65A92-3435-F89F-8454-8D3429DE4700}"/>
              </a:ext>
            </a:extLst>
          </p:cNvPr>
          <p:cNvPicPr>
            <a:picLocks noChangeAspect="1"/>
          </p:cNvPicPr>
          <p:nvPr/>
        </p:nvPicPr>
        <p:blipFill>
          <a:blip r:embed="rId3"/>
          <a:stretch>
            <a:fillRect/>
          </a:stretch>
        </p:blipFill>
        <p:spPr>
          <a:xfrm>
            <a:off x="6275834" y="274638"/>
            <a:ext cx="2663565" cy="2208810"/>
          </a:xfrm>
          <a:prstGeom prst="rect">
            <a:avLst/>
          </a:prstGeom>
        </p:spPr>
      </p:pic>
    </p:spTree>
    <p:extLst>
      <p:ext uri="{BB962C8B-B14F-4D97-AF65-F5344CB8AC3E}">
        <p14:creationId xmlns:p14="http://schemas.microsoft.com/office/powerpoint/2010/main" val="1259112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p:cNvSpPr>
          <p:nvPr>
            <p:ph type="title" idx="4294967295"/>
          </p:nvPr>
        </p:nvSpPr>
        <p:spPr/>
        <p:txBody>
          <a:bodyPr/>
          <a:lstStyle/>
          <a:p>
            <a:r>
              <a:rPr lang="en-US" altLang="en-US" b="0"/>
              <a:t>The Property Rights View</a:t>
            </a:r>
          </a:p>
        </p:txBody>
      </p:sp>
      <p:sp>
        <p:nvSpPr>
          <p:cNvPr id="33796" name="Rectangle 3"/>
          <p:cNvSpPr>
            <a:spLocks noGrp="1"/>
          </p:cNvSpPr>
          <p:nvPr>
            <p:ph type="body" idx="4294967295"/>
          </p:nvPr>
        </p:nvSpPr>
        <p:spPr/>
        <p:txBody>
          <a:bodyPr/>
          <a:lstStyle/>
          <a:p>
            <a:pPr marL="0" indent="0">
              <a:buFont typeface="Arial" pitchFamily="34" charset="0"/>
              <a:buNone/>
            </a:pPr>
            <a:endParaRPr lang="en-US" altLang="en-US" dirty="0"/>
          </a:p>
          <a:p>
            <a:pPr marL="0" indent="0">
              <a:buFont typeface="Arial" pitchFamily="34" charset="0"/>
              <a:buNone/>
            </a:pPr>
            <a:r>
              <a:rPr lang="en-US" altLang="en-US" sz="2400" dirty="0"/>
              <a:t>“In a world of transaction costs and incomplete contracts, ex post residual rights of control will be important because, through their influence on asset usage, they will affect ex post bargaining power and the division of ex post surplus in a relationship. This division in turn will affect the incentives of actors to invest in that relationship.”</a:t>
            </a:r>
          </a:p>
          <a:p>
            <a:pPr marL="0" indent="0">
              <a:buFont typeface="Arial" pitchFamily="34" charset="0"/>
              <a:buNone/>
            </a:pPr>
            <a:endParaRPr lang="en-US" altLang="en-US" sz="1600" i="1" dirty="0"/>
          </a:p>
          <a:p>
            <a:pPr marL="0" indent="0">
              <a:buFont typeface="Arial" pitchFamily="34" charset="0"/>
              <a:buNone/>
            </a:pPr>
            <a:r>
              <a:rPr lang="en-US" altLang="en-US" sz="1600" i="1" dirty="0"/>
              <a:t>Hart, O. (1989). An economist’s perspective on the theory of the firm. Columbia Law Review 89(7), p.1766</a:t>
            </a:r>
          </a:p>
        </p:txBody>
      </p:sp>
      <p:sp>
        <p:nvSpPr>
          <p:cNvPr id="2" name="TextBox 1">
            <a:extLst>
              <a:ext uri="{FF2B5EF4-FFF2-40B4-BE49-F238E27FC236}">
                <a16:creationId xmlns:a16="http://schemas.microsoft.com/office/drawing/2014/main" id="{ED08CD53-958C-754A-8B43-6D72D862BE9E}"/>
              </a:ext>
            </a:extLst>
          </p:cNvPr>
          <p:cNvSpPr txBox="1"/>
          <p:nvPr/>
        </p:nvSpPr>
        <p:spPr>
          <a:xfrm>
            <a:off x="4429496" y="6305797"/>
            <a:ext cx="441146" cy="369332"/>
          </a:xfrm>
          <a:prstGeom prst="rect">
            <a:avLst/>
          </a:prstGeom>
          <a:noFill/>
        </p:spPr>
        <p:txBody>
          <a:bodyPr wrap="none" rtlCol="0">
            <a:spAutoFit/>
          </a:bodyPr>
          <a:lstStyle/>
          <a:p>
            <a:fld id="{16184C37-FC78-FE45-8E2D-9B08CA274072}" type="slidenum">
              <a:rPr lang="en-US" smtClean="0"/>
              <a:t>18</a:t>
            </a:fld>
            <a:endParaRPr lang="en-US" dirty="0"/>
          </a:p>
        </p:txBody>
      </p:sp>
      <p:pic>
        <p:nvPicPr>
          <p:cNvPr id="3" name="Picture 2">
            <a:extLst>
              <a:ext uri="{FF2B5EF4-FFF2-40B4-BE49-F238E27FC236}">
                <a16:creationId xmlns:a16="http://schemas.microsoft.com/office/drawing/2014/main" id="{A32983AD-13EE-6C3C-8211-0912BA7BE67F}"/>
              </a:ext>
            </a:extLst>
          </p:cNvPr>
          <p:cNvPicPr>
            <a:picLocks noChangeAspect="1"/>
          </p:cNvPicPr>
          <p:nvPr/>
        </p:nvPicPr>
        <p:blipFill>
          <a:blip r:embed="rId3"/>
          <a:stretch>
            <a:fillRect/>
          </a:stretch>
        </p:blipFill>
        <p:spPr>
          <a:xfrm>
            <a:off x="5296395" y="4403705"/>
            <a:ext cx="3764478" cy="2448935"/>
          </a:xfrm>
          <a:prstGeom prst="rect">
            <a:avLst/>
          </a:prstGeom>
        </p:spPr>
      </p:pic>
    </p:spTree>
    <p:extLst>
      <p:ext uri="{BB962C8B-B14F-4D97-AF65-F5344CB8AC3E}">
        <p14:creationId xmlns:p14="http://schemas.microsoft.com/office/powerpoint/2010/main" val="2476687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9" name="Rectangle 2"/>
          <p:cNvSpPr>
            <a:spLocks noGrp="1"/>
          </p:cNvSpPr>
          <p:nvPr>
            <p:ph type="title"/>
          </p:nvPr>
        </p:nvSpPr>
        <p:spPr>
          <a:xfrm>
            <a:off x="628650" y="365125"/>
            <a:ext cx="7886700" cy="1325563"/>
          </a:xfrm>
        </p:spPr>
        <p:txBody>
          <a:bodyPr>
            <a:normAutofit/>
          </a:bodyPr>
          <a:lstStyle/>
          <a:p>
            <a:r>
              <a:rPr lang="en-US" altLang="en-US" b="0"/>
              <a:t>The Property Rights View (2)</a:t>
            </a:r>
          </a:p>
        </p:txBody>
      </p:sp>
      <p:sp>
        <p:nvSpPr>
          <p:cNvPr id="34820" name="Rectangle 3"/>
          <p:cNvSpPr>
            <a:spLocks noGrp="1"/>
          </p:cNvSpPr>
          <p:nvPr>
            <p:ph type="body" idx="1"/>
          </p:nvPr>
        </p:nvSpPr>
        <p:spPr>
          <a:xfrm>
            <a:off x="628650" y="1825625"/>
            <a:ext cx="6103590" cy="4351338"/>
          </a:xfrm>
        </p:spPr>
        <p:txBody>
          <a:bodyPr>
            <a:noAutofit/>
          </a:bodyPr>
          <a:lstStyle/>
          <a:p>
            <a:pPr>
              <a:lnSpc>
                <a:spcPct val="90000"/>
              </a:lnSpc>
            </a:pPr>
            <a:r>
              <a:rPr lang="en-US" altLang="en-US" sz="2000" dirty="0"/>
              <a:t>Set in a world with transactions costs and incomplete contracts.</a:t>
            </a:r>
          </a:p>
          <a:p>
            <a:pPr>
              <a:lnSpc>
                <a:spcPct val="90000"/>
              </a:lnSpc>
            </a:pPr>
            <a:r>
              <a:rPr lang="en-US" altLang="en-US" sz="2000" dirty="0"/>
              <a:t>Ownership matters because it carries </a:t>
            </a:r>
            <a:r>
              <a:rPr lang="en-US" altLang="en-US" sz="2000" i="1" dirty="0"/>
              <a:t>residual control rights </a:t>
            </a:r>
            <a:r>
              <a:rPr lang="en-US" altLang="en-US" sz="2000" dirty="0"/>
              <a:t>to take decisions in unpredicted/uncontracted for situations (Hart and Moore, 1990).</a:t>
            </a:r>
          </a:p>
          <a:p>
            <a:pPr>
              <a:lnSpc>
                <a:spcPct val="90000"/>
              </a:lnSpc>
            </a:pPr>
            <a:r>
              <a:rPr lang="en-US" altLang="en-US" sz="2000" dirty="0"/>
              <a:t>Ownership reduces the possibility of returns to particular investments being partially appropriated by other firms.</a:t>
            </a:r>
          </a:p>
          <a:p>
            <a:pPr>
              <a:lnSpc>
                <a:spcPct val="90000"/>
              </a:lnSpc>
            </a:pPr>
            <a:r>
              <a:rPr lang="en-US" altLang="en-US" sz="2000" dirty="0"/>
              <a:t>Thus particular collections of assets (firms) may represent the optimal trade‐off between operational and investment incentives.</a:t>
            </a:r>
          </a:p>
          <a:p>
            <a:pPr>
              <a:lnSpc>
                <a:spcPct val="90000"/>
              </a:lnSpc>
            </a:pPr>
            <a:r>
              <a:rPr lang="en-US" altLang="en-US" sz="2000" dirty="0"/>
              <a:t>Example: GM acquisition of Fisher Body (1920s) –complementary/specific assets should be under joint ownership.</a:t>
            </a:r>
          </a:p>
          <a:p>
            <a:pPr>
              <a:lnSpc>
                <a:spcPct val="90000"/>
              </a:lnSpc>
            </a:pPr>
            <a:r>
              <a:rPr lang="en-US" altLang="en-US" sz="2000" dirty="0"/>
              <a:t>Problem: separation of ownership and control.</a:t>
            </a:r>
          </a:p>
        </p:txBody>
      </p:sp>
      <p:pic>
        <p:nvPicPr>
          <p:cNvPr id="3" name="Picture 2">
            <a:extLst>
              <a:ext uri="{FF2B5EF4-FFF2-40B4-BE49-F238E27FC236}">
                <a16:creationId xmlns:a16="http://schemas.microsoft.com/office/drawing/2014/main" id="{6362A86C-A3B5-4A4E-BA91-ACAC35A10B6C}"/>
              </a:ext>
            </a:extLst>
          </p:cNvPr>
          <p:cNvPicPr>
            <a:picLocks noChangeAspect="1"/>
          </p:cNvPicPr>
          <p:nvPr/>
        </p:nvPicPr>
        <p:blipFill rotWithShape="1">
          <a:blip r:embed="rId3">
            <a:extLst>
              <a:ext uri="{28A0092B-C50C-407E-A947-70E740481C1C}">
                <a14:useLocalDpi xmlns:a14="http://schemas.microsoft.com/office/drawing/2010/main" val="0"/>
              </a:ext>
            </a:extLst>
          </a:blip>
          <a:srcRect l="21731" r="20777" b="-1"/>
          <a:stretch/>
        </p:blipFill>
        <p:spPr>
          <a:xfrm>
            <a:off x="7236296" y="4149080"/>
            <a:ext cx="1678700" cy="1884759"/>
          </a:xfrm>
          <a:prstGeom prst="rect">
            <a:avLst/>
          </a:prstGeom>
        </p:spPr>
      </p:pic>
      <p:pic>
        <p:nvPicPr>
          <p:cNvPr id="5" name="Picture 4">
            <a:extLst>
              <a:ext uri="{FF2B5EF4-FFF2-40B4-BE49-F238E27FC236}">
                <a16:creationId xmlns:a16="http://schemas.microsoft.com/office/drawing/2014/main" id="{43301CA7-33CD-436C-B11E-B2ED92645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5125" y="385770"/>
            <a:ext cx="2428875" cy="1701725"/>
          </a:xfrm>
          <a:prstGeom prst="rect">
            <a:avLst/>
          </a:prstGeom>
        </p:spPr>
      </p:pic>
      <p:sp>
        <p:nvSpPr>
          <p:cNvPr id="2" name="TextBox 1">
            <a:extLst>
              <a:ext uri="{FF2B5EF4-FFF2-40B4-BE49-F238E27FC236}">
                <a16:creationId xmlns:a16="http://schemas.microsoft.com/office/drawing/2014/main" id="{E9AFD115-2377-5444-AB89-5C3C10BD666B}"/>
              </a:ext>
            </a:extLst>
          </p:cNvPr>
          <p:cNvSpPr txBox="1"/>
          <p:nvPr/>
        </p:nvSpPr>
        <p:spPr>
          <a:xfrm>
            <a:off x="3883231" y="6388925"/>
            <a:ext cx="441146" cy="369332"/>
          </a:xfrm>
          <a:prstGeom prst="rect">
            <a:avLst/>
          </a:prstGeom>
          <a:noFill/>
        </p:spPr>
        <p:txBody>
          <a:bodyPr wrap="none" rtlCol="0">
            <a:spAutoFit/>
          </a:bodyPr>
          <a:lstStyle/>
          <a:p>
            <a:fld id="{F2243E04-C1B9-384F-BE08-600D34F2C7D4}" type="slidenum">
              <a:rPr lang="en-US" smtClean="0"/>
              <a:t>19</a:t>
            </a:fld>
            <a:endParaRPr lang="en-US" dirty="0"/>
          </a:p>
        </p:txBody>
      </p:sp>
    </p:spTree>
    <p:extLst>
      <p:ext uri="{BB962C8B-B14F-4D97-AF65-F5344CB8AC3E}">
        <p14:creationId xmlns:p14="http://schemas.microsoft.com/office/powerpoint/2010/main" val="1027113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type="body" idx="1"/>
          </p:nvPr>
        </p:nvSpPr>
        <p:spPr>
          <a:xfrm>
            <a:off x="251520" y="760906"/>
            <a:ext cx="8435280" cy="5183992"/>
          </a:xfrm>
        </p:spPr>
        <p:txBody>
          <a:bodyPr/>
          <a:lstStyle/>
          <a:p>
            <a:pPr>
              <a:buFont typeface="Arial" pitchFamily="34" charset="0"/>
              <a:buNone/>
              <a:tabLst>
                <a:tab pos="628650" algn="l"/>
                <a:tab pos="714375" algn="l"/>
              </a:tabLst>
            </a:pPr>
            <a:r>
              <a:rPr lang="en-US" altLang="en-US" sz="2400" dirty="0"/>
              <a:t>3 lectures on economics</a:t>
            </a:r>
          </a:p>
          <a:p>
            <a:pPr>
              <a:buFont typeface="Arial" pitchFamily="34" charset="0"/>
              <a:buNone/>
              <a:tabLst>
                <a:tab pos="628650" algn="l"/>
                <a:tab pos="714375" algn="l"/>
              </a:tabLst>
            </a:pPr>
            <a:r>
              <a:rPr lang="en-US" altLang="en-US" sz="2400" dirty="0"/>
              <a:t>	- The theory of the firm</a:t>
            </a:r>
          </a:p>
          <a:p>
            <a:pPr>
              <a:buFont typeface="Arial" pitchFamily="34" charset="0"/>
              <a:buNone/>
              <a:tabLst>
                <a:tab pos="628650" algn="l"/>
                <a:tab pos="714375" algn="l"/>
              </a:tabLst>
            </a:pPr>
            <a:r>
              <a:rPr lang="en-US" altLang="en-US" sz="2400" dirty="0"/>
              <a:t>	- The growth of the firm</a:t>
            </a:r>
          </a:p>
          <a:p>
            <a:pPr>
              <a:buFont typeface="Arial" pitchFamily="34" charset="0"/>
              <a:buNone/>
              <a:tabLst>
                <a:tab pos="628650" algn="l"/>
                <a:tab pos="714375" algn="l"/>
              </a:tabLst>
            </a:pPr>
            <a:r>
              <a:rPr lang="en-US" altLang="en-US" sz="2400" dirty="0"/>
              <a:t>	- The regulation of the firm</a:t>
            </a:r>
          </a:p>
          <a:p>
            <a:pPr>
              <a:buNone/>
              <a:tabLst>
                <a:tab pos="628650" algn="l"/>
                <a:tab pos="714375" algn="l"/>
              </a:tabLst>
            </a:pPr>
            <a:r>
              <a:rPr lang="en-US" altLang="en-US" sz="2400" dirty="0"/>
              <a:t>2 lectures on strategy</a:t>
            </a:r>
            <a:endParaRPr lang="en-US" altLang="en-US" sz="2400" dirty="0">
              <a:cs typeface="Calibri"/>
            </a:endParaRPr>
          </a:p>
          <a:p>
            <a:pPr>
              <a:buNone/>
              <a:tabLst>
                <a:tab pos="628650" algn="l"/>
                <a:tab pos="714375" algn="l"/>
              </a:tabLst>
            </a:pPr>
            <a:r>
              <a:rPr lang="en-US" sz="2400" dirty="0">
                <a:ea typeface="+mn-lt"/>
                <a:cs typeface="+mn-lt"/>
              </a:rPr>
              <a:t>3 lectures on marketing</a:t>
            </a:r>
            <a:endParaRPr lang="en-US" altLang="en-US" sz="2400" dirty="0"/>
          </a:p>
          <a:p>
            <a:pPr>
              <a:buFont typeface="Arial" pitchFamily="34" charset="0"/>
              <a:buNone/>
              <a:tabLst>
                <a:tab pos="628650" algn="l"/>
                <a:tab pos="714375" algn="l"/>
              </a:tabLst>
            </a:pPr>
            <a:r>
              <a:rPr lang="en-US" altLang="en-US" sz="2400" dirty="0"/>
              <a:t>Multiple choice questions in exam </a:t>
            </a:r>
          </a:p>
          <a:p>
            <a:pPr>
              <a:buFont typeface="Arial" pitchFamily="34" charset="0"/>
              <a:buNone/>
              <a:tabLst>
                <a:tab pos="628650" algn="l"/>
                <a:tab pos="714375" algn="l"/>
              </a:tabLst>
            </a:pPr>
            <a:r>
              <a:rPr lang="en-US" altLang="en-US" sz="2400" dirty="0"/>
              <a:t>		(see 2019 past paper and cribs for current format; 2021- 		2023 exams on VLE)</a:t>
            </a:r>
          </a:p>
          <a:p>
            <a:pPr>
              <a:buFont typeface="Arial" pitchFamily="34" charset="0"/>
              <a:buNone/>
              <a:tabLst>
                <a:tab pos="628650" algn="l"/>
                <a:tab pos="714375" algn="l"/>
              </a:tabLst>
            </a:pPr>
            <a:r>
              <a:rPr lang="en-US" altLang="en-US" sz="2400" dirty="0"/>
              <a:t>See notes for my lectures (all my material is now on VLE)</a:t>
            </a:r>
          </a:p>
          <a:p>
            <a:pPr>
              <a:buFont typeface="Arial" pitchFamily="34" charset="0"/>
              <a:buNone/>
              <a:tabLst>
                <a:tab pos="628650" algn="l"/>
                <a:tab pos="714375" algn="l"/>
              </a:tabLst>
            </a:pPr>
            <a:r>
              <a:rPr lang="en-US" altLang="en-US" sz="2400" dirty="0"/>
              <a:t>Reading for my lectures:</a:t>
            </a:r>
          </a:p>
          <a:p>
            <a:pPr>
              <a:buNone/>
              <a:tabLst>
                <a:tab pos="628650" algn="l"/>
                <a:tab pos="714375" algn="l"/>
              </a:tabLst>
            </a:pPr>
            <a:r>
              <a:rPr lang="en-US" altLang="en-US" sz="2400" dirty="0"/>
              <a:t> </a:t>
            </a:r>
            <a:r>
              <a:rPr lang="en-US" altLang="en-US" sz="2400" dirty="0" err="1"/>
              <a:t>Sloman</a:t>
            </a:r>
            <a:r>
              <a:rPr lang="en-US" altLang="en-US" sz="2400" dirty="0"/>
              <a:t>, J., Garrett, D., Guest, J. and Jones, E. (2019, 2023), </a:t>
            </a:r>
            <a:r>
              <a:rPr lang="en-US" altLang="en-US" sz="2400" i="1" dirty="0"/>
              <a:t>Economics for Business</a:t>
            </a:r>
            <a:r>
              <a:rPr lang="en-US" altLang="en-US" sz="2400" dirty="0"/>
              <a:t>, 8</a:t>
            </a:r>
            <a:r>
              <a:rPr lang="en-US" altLang="en-US" sz="2400" baseline="30000" dirty="0"/>
              <a:t>th</a:t>
            </a:r>
            <a:r>
              <a:rPr lang="en-US" altLang="en-US" sz="2400" dirty="0"/>
              <a:t> , 9</a:t>
            </a:r>
            <a:r>
              <a:rPr lang="en-US" altLang="en-US" sz="2400" baseline="30000" dirty="0"/>
              <a:t>th</a:t>
            </a:r>
            <a:r>
              <a:rPr lang="en-US" altLang="en-US" sz="2400" dirty="0"/>
              <a:t> Edition, Pearson: chapters 3, 13, 15, 20 and 21.</a:t>
            </a:r>
            <a:endParaRPr lang="en-US" altLang="en-US" sz="2400" dirty="0">
              <a:cs typeface="Calibri"/>
            </a:endParaRPr>
          </a:p>
        </p:txBody>
      </p:sp>
      <p:sp>
        <p:nvSpPr>
          <p:cNvPr id="2" name="Title 1"/>
          <p:cNvSpPr>
            <a:spLocks noGrp="1"/>
          </p:cNvSpPr>
          <p:nvPr>
            <p:ph type="title"/>
          </p:nvPr>
        </p:nvSpPr>
        <p:spPr/>
        <p:txBody>
          <a:bodyPr/>
          <a:lstStyle/>
          <a:p>
            <a:r>
              <a:rPr lang="en-US" altLang="en-US" b="0"/>
              <a:t>The Engineer in Business</a:t>
            </a:r>
            <a:endParaRPr lang="en-GB" b="0"/>
          </a:p>
        </p:txBody>
      </p:sp>
      <p:sp>
        <p:nvSpPr>
          <p:cNvPr id="3" name="TextBox 2">
            <a:extLst>
              <a:ext uri="{FF2B5EF4-FFF2-40B4-BE49-F238E27FC236}">
                <a16:creationId xmlns:a16="http://schemas.microsoft.com/office/drawing/2014/main" id="{2508B49F-81E2-EC41-8377-2AFD1DA46790}"/>
              </a:ext>
            </a:extLst>
          </p:cNvPr>
          <p:cNvSpPr txBox="1"/>
          <p:nvPr/>
        </p:nvSpPr>
        <p:spPr>
          <a:xfrm>
            <a:off x="4001984" y="6305797"/>
            <a:ext cx="312906" cy="369332"/>
          </a:xfrm>
          <a:prstGeom prst="rect">
            <a:avLst/>
          </a:prstGeom>
          <a:noFill/>
        </p:spPr>
        <p:txBody>
          <a:bodyPr wrap="none" rtlCol="0">
            <a:spAutoFit/>
          </a:bodyPr>
          <a:lstStyle/>
          <a:p>
            <a:fld id="{6722F232-688A-7148-9BB1-4F809527F622}" type="slidenum">
              <a:rPr lang="en-US"/>
              <a:t>2</a:t>
            </a:fld>
            <a:endParaRPr lang="en-US" dirty="0"/>
          </a:p>
        </p:txBody>
      </p:sp>
    </p:spTree>
    <p:extLst>
      <p:ext uri="{BB962C8B-B14F-4D97-AF65-F5344CB8AC3E}">
        <p14:creationId xmlns:p14="http://schemas.microsoft.com/office/powerpoint/2010/main" val="3577779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3" name="Rectangle 2"/>
          <p:cNvSpPr>
            <a:spLocks noGrp="1"/>
          </p:cNvSpPr>
          <p:nvPr>
            <p:ph type="title"/>
          </p:nvPr>
        </p:nvSpPr>
        <p:spPr>
          <a:xfrm>
            <a:off x="628650" y="365125"/>
            <a:ext cx="7886700" cy="1325563"/>
          </a:xfrm>
        </p:spPr>
        <p:txBody>
          <a:bodyPr>
            <a:normAutofit/>
          </a:bodyPr>
          <a:lstStyle/>
          <a:p>
            <a:r>
              <a:rPr lang="en-US" altLang="en-US" b="0"/>
              <a:t>The Marxist View of the Firm</a:t>
            </a:r>
          </a:p>
        </p:txBody>
      </p:sp>
      <p:sp>
        <p:nvSpPr>
          <p:cNvPr id="35844" name="Rectangle 3"/>
          <p:cNvSpPr>
            <a:spLocks noGrp="1"/>
          </p:cNvSpPr>
          <p:nvPr>
            <p:ph type="body" idx="1"/>
          </p:nvPr>
        </p:nvSpPr>
        <p:spPr>
          <a:xfrm>
            <a:off x="404511" y="1340768"/>
            <a:ext cx="6039697" cy="4843735"/>
          </a:xfrm>
        </p:spPr>
        <p:txBody>
          <a:bodyPr>
            <a:noAutofit/>
          </a:bodyPr>
          <a:lstStyle/>
          <a:p>
            <a:pPr>
              <a:lnSpc>
                <a:spcPct val="90000"/>
              </a:lnSpc>
            </a:pPr>
            <a:r>
              <a:rPr lang="en-US" altLang="en-US" sz="2400" dirty="0"/>
              <a:t>The rise of the factory system may be seen as an attempt by factory owners to gain control over the production process in order to extract a larger share of the value added in production (</a:t>
            </a:r>
            <a:r>
              <a:rPr lang="en-US" altLang="en-US" sz="2400" dirty="0" err="1"/>
              <a:t>Marglin</a:t>
            </a:r>
            <a:r>
              <a:rPr lang="en-US" altLang="en-US" sz="2400" dirty="0"/>
              <a:t>, 1974).</a:t>
            </a:r>
          </a:p>
          <a:p>
            <a:pPr>
              <a:lnSpc>
                <a:spcPct val="90000"/>
              </a:lnSpc>
            </a:pPr>
            <a:r>
              <a:rPr lang="en-US" altLang="en-US" sz="2400" dirty="0"/>
              <a:t>In this sense transactions cost view of the firm as a hierarchy and Marxist view are similar.</a:t>
            </a:r>
          </a:p>
          <a:p>
            <a:pPr lvl="1">
              <a:lnSpc>
                <a:spcPct val="90000"/>
              </a:lnSpc>
            </a:pPr>
            <a:r>
              <a:rPr lang="en-US" altLang="en-US" sz="2400" dirty="0"/>
              <a:t>BUT purpose is not ‘efficiency’ but exploitation.</a:t>
            </a:r>
          </a:p>
          <a:p>
            <a:pPr>
              <a:lnSpc>
                <a:spcPct val="90000"/>
              </a:lnSpc>
            </a:pPr>
            <a:r>
              <a:rPr lang="en-US" altLang="en-US" sz="2400" dirty="0"/>
              <a:t>This view suggests that firms may develop in ways designed to shift the distribution of value rather than to improve efficiency.</a:t>
            </a:r>
          </a:p>
          <a:p>
            <a:pPr>
              <a:lnSpc>
                <a:spcPct val="90000"/>
              </a:lnSpc>
            </a:pPr>
            <a:r>
              <a:rPr lang="en-US" altLang="en-US" sz="2400" dirty="0"/>
              <a:t>Conflicts of interest between owners/workers (capital vs. </a:t>
            </a:r>
            <a:r>
              <a:rPr lang="en-US" altLang="en-US" sz="2400" dirty="0" err="1"/>
              <a:t>labour</a:t>
            </a:r>
            <a:r>
              <a:rPr lang="en-US" altLang="en-US" sz="2400" dirty="0"/>
              <a:t>).</a:t>
            </a:r>
          </a:p>
        </p:txBody>
      </p:sp>
      <p:pic>
        <p:nvPicPr>
          <p:cNvPr id="3" name="Picture 2">
            <a:extLst>
              <a:ext uri="{FF2B5EF4-FFF2-40B4-BE49-F238E27FC236}">
                <a16:creationId xmlns:a16="http://schemas.microsoft.com/office/drawing/2014/main" id="{CF74BBF9-2956-4630-B4BC-5862F6654257}"/>
              </a:ext>
            </a:extLst>
          </p:cNvPr>
          <p:cNvPicPr>
            <a:picLocks noChangeAspect="1"/>
          </p:cNvPicPr>
          <p:nvPr/>
        </p:nvPicPr>
        <p:blipFill rotWithShape="1">
          <a:blip r:embed="rId3">
            <a:extLst>
              <a:ext uri="{28A0092B-C50C-407E-A947-70E740481C1C}">
                <a14:useLocalDpi xmlns:a14="http://schemas.microsoft.com/office/drawing/2010/main" val="0"/>
              </a:ext>
            </a:extLst>
          </a:blip>
          <a:srcRect l="24943" r="15607" b="3"/>
          <a:stretch/>
        </p:blipFill>
        <p:spPr>
          <a:xfrm>
            <a:off x="6804248" y="2143448"/>
            <a:ext cx="1935241" cy="2172791"/>
          </a:xfrm>
          <a:prstGeom prst="rect">
            <a:avLst/>
          </a:prstGeom>
        </p:spPr>
      </p:pic>
    </p:spTree>
    <p:extLst>
      <p:ext uri="{BB962C8B-B14F-4D97-AF65-F5344CB8AC3E}">
        <p14:creationId xmlns:p14="http://schemas.microsoft.com/office/powerpoint/2010/main" val="40025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p:cNvSpPr>
          <p:nvPr>
            <p:ph type="title" idx="4294967295"/>
          </p:nvPr>
        </p:nvSpPr>
        <p:spPr>
          <a:xfrm>
            <a:off x="160317" y="247446"/>
            <a:ext cx="8229600" cy="633412"/>
          </a:xfrm>
        </p:spPr>
        <p:txBody>
          <a:bodyPr/>
          <a:lstStyle/>
          <a:p>
            <a:r>
              <a:rPr lang="en-US" altLang="en-US" b="0" dirty="0"/>
              <a:t>Managerial Theories of the Firm</a:t>
            </a:r>
          </a:p>
        </p:txBody>
      </p:sp>
      <p:sp>
        <p:nvSpPr>
          <p:cNvPr id="37892" name="Rectangle 3"/>
          <p:cNvSpPr>
            <a:spLocks noGrp="1"/>
          </p:cNvSpPr>
          <p:nvPr>
            <p:ph type="body" idx="4294967295"/>
          </p:nvPr>
        </p:nvSpPr>
        <p:spPr>
          <a:xfrm>
            <a:off x="457200" y="1019199"/>
            <a:ext cx="8229600" cy="5218113"/>
          </a:xfrm>
        </p:spPr>
        <p:txBody>
          <a:bodyPr/>
          <a:lstStyle/>
          <a:p>
            <a:endParaRPr lang="en-US" altLang="en-US" sz="2400" dirty="0"/>
          </a:p>
          <a:p>
            <a:r>
              <a:rPr lang="en-US" altLang="en-US" sz="2400" dirty="0"/>
              <a:t>Rise of the ‘Modern Corporation’</a:t>
            </a:r>
          </a:p>
          <a:p>
            <a:r>
              <a:rPr lang="en-US" altLang="en-US" sz="2400" dirty="0"/>
              <a:t>Dispersed shareholdings</a:t>
            </a:r>
          </a:p>
          <a:p>
            <a:r>
              <a:rPr lang="en-US" altLang="en-US" sz="2400" dirty="0"/>
              <a:t>Separation of Owners and Managers</a:t>
            </a:r>
          </a:p>
          <a:p>
            <a:pPr lvl="1"/>
            <a:r>
              <a:rPr lang="en-US" altLang="en-US" sz="2200" i="1" dirty="0" err="1"/>
              <a:t>Berle</a:t>
            </a:r>
            <a:r>
              <a:rPr lang="en-US" altLang="en-US" sz="2200" i="1" dirty="0"/>
              <a:t> &amp; Means (1932) The Modern Corporation and Private Property</a:t>
            </a:r>
          </a:p>
          <a:p>
            <a:pPr lvl="1"/>
            <a:r>
              <a:rPr lang="en-US" altLang="en-US" sz="2200" i="1" dirty="0"/>
              <a:t>Marris (1963) The Economic Theory of Managerial Capitalism</a:t>
            </a:r>
          </a:p>
          <a:p>
            <a:pPr>
              <a:buFont typeface="Arial" pitchFamily="34" charset="0"/>
              <a:buNone/>
            </a:pPr>
            <a:r>
              <a:rPr lang="en-US" altLang="en-US" sz="2400" dirty="0">
                <a:sym typeface="Wingdings" pitchFamily="2" charset="2"/>
              </a:rPr>
              <a:t>	</a:t>
            </a:r>
            <a:r>
              <a:rPr lang="en-US" altLang="en-US" sz="2400" dirty="0"/>
              <a:t>Pursuit of managerial vs. shareholder objectives (managers </a:t>
            </a:r>
            <a:r>
              <a:rPr lang="en-US" altLang="en-US" sz="2400" dirty="0" err="1"/>
              <a:t>maximise</a:t>
            </a:r>
            <a:r>
              <a:rPr lang="en-US" altLang="en-US" sz="2400" dirty="0"/>
              <a:t> their own welfare, i.e. principal-agent problem)</a:t>
            </a:r>
          </a:p>
          <a:p>
            <a:pPr lvl="2"/>
            <a:r>
              <a:rPr lang="en-US" altLang="en-US" dirty="0"/>
              <a:t>Sales </a:t>
            </a:r>
            <a:r>
              <a:rPr lang="en-US" altLang="en-US" dirty="0" err="1"/>
              <a:t>maximisation</a:t>
            </a:r>
            <a:r>
              <a:rPr lang="en-US" altLang="en-US" dirty="0"/>
              <a:t> (Baumol, 1959) </a:t>
            </a:r>
          </a:p>
          <a:p>
            <a:pPr lvl="2"/>
            <a:r>
              <a:rPr lang="en-US" altLang="en-US" dirty="0"/>
              <a:t>Slack </a:t>
            </a:r>
            <a:r>
              <a:rPr lang="en-US" altLang="en-US" dirty="0" err="1"/>
              <a:t>maximisation</a:t>
            </a:r>
            <a:r>
              <a:rPr lang="en-US" altLang="en-US" dirty="0"/>
              <a:t> (Williamson, 1964)</a:t>
            </a:r>
          </a:p>
          <a:p>
            <a:pPr lvl="2"/>
            <a:r>
              <a:rPr lang="en-US" altLang="en-US" dirty="0"/>
              <a:t>Growth </a:t>
            </a:r>
            <a:r>
              <a:rPr lang="en-US" altLang="en-US" dirty="0" err="1"/>
              <a:t>maximisation</a:t>
            </a:r>
            <a:r>
              <a:rPr lang="en-US" altLang="en-US" dirty="0"/>
              <a:t> (Marris, 1963)</a:t>
            </a:r>
          </a:p>
        </p:txBody>
      </p:sp>
      <p:sp>
        <p:nvSpPr>
          <p:cNvPr id="2" name="TextBox 1">
            <a:extLst>
              <a:ext uri="{FF2B5EF4-FFF2-40B4-BE49-F238E27FC236}">
                <a16:creationId xmlns:a16="http://schemas.microsoft.com/office/drawing/2014/main" id="{4D6D1884-8D57-0A46-88BB-3920CBC5E6D5}"/>
              </a:ext>
            </a:extLst>
          </p:cNvPr>
          <p:cNvSpPr txBox="1"/>
          <p:nvPr/>
        </p:nvSpPr>
        <p:spPr>
          <a:xfrm>
            <a:off x="4156364" y="6237312"/>
            <a:ext cx="441146" cy="369332"/>
          </a:xfrm>
          <a:prstGeom prst="rect">
            <a:avLst/>
          </a:prstGeom>
          <a:noFill/>
        </p:spPr>
        <p:txBody>
          <a:bodyPr wrap="none" rtlCol="0">
            <a:spAutoFit/>
          </a:bodyPr>
          <a:lstStyle/>
          <a:p>
            <a:fld id="{6395E26F-9F7C-E946-8D4E-5AEC7AD2C1F0}" type="slidenum">
              <a:rPr lang="en-US" smtClean="0"/>
              <a:t>21</a:t>
            </a:fld>
            <a:endParaRPr lang="en-US" dirty="0"/>
          </a:p>
        </p:txBody>
      </p:sp>
      <p:pic>
        <p:nvPicPr>
          <p:cNvPr id="3" name="Picture 2">
            <a:extLst>
              <a:ext uri="{FF2B5EF4-FFF2-40B4-BE49-F238E27FC236}">
                <a16:creationId xmlns:a16="http://schemas.microsoft.com/office/drawing/2014/main" id="{1CC482E8-3DB8-1B47-9CCA-F20E150C186F}"/>
              </a:ext>
            </a:extLst>
          </p:cNvPr>
          <p:cNvPicPr>
            <a:picLocks noChangeAspect="1"/>
          </p:cNvPicPr>
          <p:nvPr/>
        </p:nvPicPr>
        <p:blipFill>
          <a:blip r:embed="rId3"/>
          <a:stretch>
            <a:fillRect/>
          </a:stretch>
        </p:blipFill>
        <p:spPr>
          <a:xfrm>
            <a:off x="5682755" y="109105"/>
            <a:ext cx="3461245" cy="2096021"/>
          </a:xfrm>
          <a:prstGeom prst="rect">
            <a:avLst/>
          </a:prstGeom>
        </p:spPr>
      </p:pic>
    </p:spTree>
    <p:extLst>
      <p:ext uri="{BB962C8B-B14F-4D97-AF65-F5344CB8AC3E}">
        <p14:creationId xmlns:p14="http://schemas.microsoft.com/office/powerpoint/2010/main" val="3560680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p:cNvSpPr>
          <p:nvPr>
            <p:ph type="title"/>
          </p:nvPr>
        </p:nvSpPr>
        <p:spPr>
          <a:xfrm>
            <a:off x="457200" y="260648"/>
            <a:ext cx="8229600" cy="633412"/>
          </a:xfrm>
        </p:spPr>
        <p:txBody>
          <a:bodyPr/>
          <a:lstStyle/>
          <a:p>
            <a:r>
              <a:rPr lang="en-US" altLang="en-US" b="0" err="1"/>
              <a:t>Behavioural</a:t>
            </a:r>
            <a:r>
              <a:rPr lang="en-US" altLang="en-US" b="0"/>
              <a:t> Theories of the Firm</a:t>
            </a:r>
          </a:p>
        </p:txBody>
      </p:sp>
      <p:sp>
        <p:nvSpPr>
          <p:cNvPr id="39940" name="Rectangle 3"/>
          <p:cNvSpPr>
            <a:spLocks noGrp="1"/>
          </p:cNvSpPr>
          <p:nvPr>
            <p:ph type="body" idx="1"/>
          </p:nvPr>
        </p:nvSpPr>
        <p:spPr>
          <a:xfrm>
            <a:off x="179512" y="894060"/>
            <a:ext cx="6357392" cy="4681189"/>
          </a:xfrm>
        </p:spPr>
        <p:txBody>
          <a:bodyPr/>
          <a:lstStyle/>
          <a:p>
            <a:r>
              <a:rPr lang="en-US" altLang="en-US" sz="2400" err="1"/>
              <a:t>Behavioural</a:t>
            </a:r>
            <a:r>
              <a:rPr lang="en-US" altLang="en-US" sz="2400"/>
              <a:t> theories of the firm suggest that:</a:t>
            </a:r>
          </a:p>
          <a:p>
            <a:pPr lvl="1"/>
            <a:r>
              <a:rPr lang="en-US" altLang="en-US" sz="2200"/>
              <a:t>Bounded rationality and uncertainty make </a:t>
            </a:r>
            <a:r>
              <a:rPr lang="en-US" altLang="en-US" sz="2200" err="1"/>
              <a:t>optimisation</a:t>
            </a:r>
            <a:r>
              <a:rPr lang="en-US" altLang="en-US" sz="2200"/>
              <a:t> impossible</a:t>
            </a:r>
          </a:p>
          <a:p>
            <a:pPr lvl="1"/>
            <a:r>
              <a:rPr lang="en-US" altLang="en-US" sz="2200" err="1"/>
              <a:t>Organisations</a:t>
            </a:r>
            <a:r>
              <a:rPr lang="en-US" altLang="en-US" sz="2200"/>
              <a:t> have multiple objectives reflecting interest groups in </a:t>
            </a:r>
            <a:r>
              <a:rPr lang="en-US" altLang="en-US" sz="2200" err="1"/>
              <a:t>organisation</a:t>
            </a:r>
            <a:r>
              <a:rPr lang="en-US" altLang="en-US" sz="2200"/>
              <a:t> (setting of targets)</a:t>
            </a:r>
          </a:p>
          <a:p>
            <a:pPr lvl="1"/>
            <a:r>
              <a:rPr lang="en-US" altLang="en-US" sz="2200"/>
              <a:t>Managers reconcile the competing objectives of interest groups within the firms subject to a ‘satisfactory’ level of profits (</a:t>
            </a:r>
            <a:r>
              <a:rPr lang="en-US" altLang="en-US" sz="2200" err="1"/>
              <a:t>Cyert</a:t>
            </a:r>
            <a:r>
              <a:rPr lang="en-US" altLang="en-US" sz="2200"/>
              <a:t> and March, 63).</a:t>
            </a:r>
          </a:p>
          <a:p>
            <a:pPr lvl="1"/>
            <a:r>
              <a:rPr lang="en-US" altLang="en-US" sz="2200"/>
              <a:t>The need to adjust to an uncertain environment may lead to </a:t>
            </a:r>
            <a:r>
              <a:rPr lang="en-US" altLang="en-US" sz="2200" err="1"/>
              <a:t>organisational</a:t>
            </a:r>
            <a:r>
              <a:rPr lang="en-US" altLang="en-US" sz="2200"/>
              <a:t> slack</a:t>
            </a:r>
          </a:p>
          <a:p>
            <a:r>
              <a:rPr lang="en-US" altLang="en-US" sz="2400"/>
              <a:t>Firms engage in gift exchange with workers: workers supply effort in return for fair treatment (</a:t>
            </a:r>
            <a:r>
              <a:rPr lang="en-US" altLang="en-US" sz="2400" err="1"/>
              <a:t>Akerlof</a:t>
            </a:r>
            <a:r>
              <a:rPr lang="en-US" altLang="en-US" sz="2400"/>
              <a:t>, 82).</a:t>
            </a:r>
          </a:p>
        </p:txBody>
      </p:sp>
      <p:pic>
        <p:nvPicPr>
          <p:cNvPr id="3" name="Picture 2">
            <a:extLst>
              <a:ext uri="{FF2B5EF4-FFF2-40B4-BE49-F238E27FC236}">
                <a16:creationId xmlns:a16="http://schemas.microsoft.com/office/drawing/2014/main" id="{2B4201E8-17C8-430B-8591-B4322184D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278" y="4941169"/>
            <a:ext cx="2873004" cy="1916832"/>
          </a:xfrm>
          <a:prstGeom prst="rect">
            <a:avLst/>
          </a:prstGeom>
        </p:spPr>
      </p:pic>
      <p:sp>
        <p:nvSpPr>
          <p:cNvPr id="2" name="TextBox 1">
            <a:extLst>
              <a:ext uri="{FF2B5EF4-FFF2-40B4-BE49-F238E27FC236}">
                <a16:creationId xmlns:a16="http://schemas.microsoft.com/office/drawing/2014/main" id="{79E2A3CB-2621-C34A-A718-7B8E9F2186DE}"/>
              </a:ext>
            </a:extLst>
          </p:cNvPr>
          <p:cNvSpPr txBox="1"/>
          <p:nvPr/>
        </p:nvSpPr>
        <p:spPr>
          <a:xfrm>
            <a:off x="4381995" y="6507678"/>
            <a:ext cx="441146" cy="369332"/>
          </a:xfrm>
          <a:prstGeom prst="rect">
            <a:avLst/>
          </a:prstGeom>
          <a:noFill/>
        </p:spPr>
        <p:txBody>
          <a:bodyPr wrap="none" rtlCol="0">
            <a:spAutoFit/>
          </a:bodyPr>
          <a:lstStyle/>
          <a:p>
            <a:fld id="{9D95F703-A567-3E48-ACA1-337F7946239D}" type="slidenum">
              <a:rPr lang="en-US" smtClean="0"/>
              <a:t>22</a:t>
            </a:fld>
            <a:endParaRPr lang="en-US" dirty="0"/>
          </a:p>
        </p:txBody>
      </p:sp>
    </p:spTree>
    <p:extLst>
      <p:ext uri="{BB962C8B-B14F-4D97-AF65-F5344CB8AC3E}">
        <p14:creationId xmlns:p14="http://schemas.microsoft.com/office/powerpoint/2010/main" val="311157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p:cNvSpPr>
          <p:nvPr>
            <p:ph type="title"/>
          </p:nvPr>
        </p:nvSpPr>
        <p:spPr>
          <a:xfrm>
            <a:off x="457200" y="36348"/>
            <a:ext cx="8229600" cy="633412"/>
          </a:xfrm>
        </p:spPr>
        <p:txBody>
          <a:bodyPr/>
          <a:lstStyle/>
          <a:p>
            <a:r>
              <a:rPr lang="en-US" altLang="en-US" b="0" dirty="0"/>
              <a:t>The Capabilities Approach to the Firm</a:t>
            </a:r>
          </a:p>
        </p:txBody>
      </p:sp>
      <p:sp>
        <p:nvSpPr>
          <p:cNvPr id="36868" name="Rectangle 3"/>
          <p:cNvSpPr>
            <a:spLocks noGrp="1"/>
          </p:cNvSpPr>
          <p:nvPr>
            <p:ph type="body" idx="1"/>
          </p:nvPr>
        </p:nvSpPr>
        <p:spPr>
          <a:xfrm>
            <a:off x="179512" y="676895"/>
            <a:ext cx="8640960" cy="3060740"/>
          </a:xfrm>
        </p:spPr>
        <p:txBody>
          <a:bodyPr/>
          <a:lstStyle/>
          <a:p>
            <a:r>
              <a:rPr lang="en-US" altLang="en-US" sz="2400" dirty="0"/>
              <a:t>The modern capitalist firm exists because it ‘knows’ how to do certain things, and can exploit this ability (Chandler, 1992).</a:t>
            </a:r>
          </a:p>
          <a:p>
            <a:r>
              <a:rPr lang="en-US" altLang="en-US" sz="2400" dirty="0"/>
              <a:t>Those capabilities may reflect/arise from core competencies based on:</a:t>
            </a:r>
          </a:p>
          <a:p>
            <a:pPr lvl="1"/>
            <a:r>
              <a:rPr lang="en-US" altLang="en-US" sz="2400" dirty="0"/>
              <a:t>Management skill</a:t>
            </a:r>
          </a:p>
          <a:p>
            <a:pPr lvl="1"/>
            <a:r>
              <a:rPr lang="en-US" altLang="en-US" sz="2400" dirty="0"/>
              <a:t>History in the industry</a:t>
            </a:r>
          </a:p>
          <a:p>
            <a:pPr lvl="1"/>
            <a:r>
              <a:rPr lang="en-US" altLang="en-US" sz="2400" dirty="0"/>
              <a:t>Specific assets (tangible and intangible)</a:t>
            </a:r>
          </a:p>
          <a:p>
            <a:pPr lvl="1"/>
            <a:r>
              <a:rPr lang="en-US" altLang="en-US" sz="2400" dirty="0"/>
              <a:t>A particular location</a:t>
            </a:r>
          </a:p>
          <a:p>
            <a:r>
              <a:rPr lang="en-US" altLang="en-US" sz="2400" dirty="0"/>
              <a:t>Capabilities generate 					</a:t>
            </a:r>
            <a:r>
              <a:rPr lang="en-US" altLang="en-US" sz="2400" i="1" dirty="0"/>
              <a:t>competitive advantage </a:t>
            </a:r>
          </a:p>
        </p:txBody>
      </p:sp>
      <p:pic>
        <p:nvPicPr>
          <p:cNvPr id="3" name="Picture 2">
            <a:extLst>
              <a:ext uri="{FF2B5EF4-FFF2-40B4-BE49-F238E27FC236}">
                <a16:creationId xmlns:a16="http://schemas.microsoft.com/office/drawing/2014/main" id="{53DCDEA2-62C8-4030-8B96-A7EA21EBD7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2980" y="4851647"/>
            <a:ext cx="3911019" cy="2006353"/>
          </a:xfrm>
          <a:prstGeom prst="rect">
            <a:avLst/>
          </a:prstGeom>
        </p:spPr>
      </p:pic>
      <p:sp>
        <p:nvSpPr>
          <p:cNvPr id="2" name="TextBox 1">
            <a:extLst>
              <a:ext uri="{FF2B5EF4-FFF2-40B4-BE49-F238E27FC236}">
                <a16:creationId xmlns:a16="http://schemas.microsoft.com/office/drawing/2014/main" id="{547428F7-3ABB-9945-9589-F68030F98ACC}"/>
              </a:ext>
            </a:extLst>
          </p:cNvPr>
          <p:cNvSpPr txBox="1"/>
          <p:nvPr/>
        </p:nvSpPr>
        <p:spPr>
          <a:xfrm>
            <a:off x="3645725" y="6282047"/>
            <a:ext cx="441146" cy="369332"/>
          </a:xfrm>
          <a:prstGeom prst="rect">
            <a:avLst/>
          </a:prstGeom>
          <a:noFill/>
        </p:spPr>
        <p:txBody>
          <a:bodyPr wrap="none" rtlCol="0">
            <a:spAutoFit/>
          </a:bodyPr>
          <a:lstStyle/>
          <a:p>
            <a:fld id="{96576841-4AD5-7042-83C1-847FEAF1E9AB}" type="slidenum">
              <a:rPr lang="en-US" smtClean="0"/>
              <a:t>23</a:t>
            </a:fld>
            <a:endParaRPr lang="en-US" dirty="0"/>
          </a:p>
        </p:txBody>
      </p:sp>
      <p:pic>
        <p:nvPicPr>
          <p:cNvPr id="4" name="Picture 3">
            <a:extLst>
              <a:ext uri="{FF2B5EF4-FFF2-40B4-BE49-F238E27FC236}">
                <a16:creationId xmlns:a16="http://schemas.microsoft.com/office/drawing/2014/main" id="{BFC18752-4E7D-A846-AAC0-047BEAB02B88}"/>
              </a:ext>
            </a:extLst>
          </p:cNvPr>
          <p:cNvPicPr>
            <a:picLocks noChangeAspect="1"/>
          </p:cNvPicPr>
          <p:nvPr/>
        </p:nvPicPr>
        <p:blipFill>
          <a:blip r:embed="rId4"/>
          <a:stretch>
            <a:fillRect/>
          </a:stretch>
        </p:blipFill>
        <p:spPr>
          <a:xfrm>
            <a:off x="1922478" y="4851647"/>
            <a:ext cx="3310502" cy="1936874"/>
          </a:xfrm>
          <a:prstGeom prst="rect">
            <a:avLst/>
          </a:prstGeom>
        </p:spPr>
      </p:pic>
      <p:sp>
        <p:nvSpPr>
          <p:cNvPr id="5" name="TextBox 4">
            <a:extLst>
              <a:ext uri="{FF2B5EF4-FFF2-40B4-BE49-F238E27FC236}">
                <a16:creationId xmlns:a16="http://schemas.microsoft.com/office/drawing/2014/main" id="{4E0568B1-249F-AC40-9540-FE2FC6F3CCCD}"/>
              </a:ext>
            </a:extLst>
          </p:cNvPr>
          <p:cNvSpPr txBox="1"/>
          <p:nvPr/>
        </p:nvSpPr>
        <p:spPr>
          <a:xfrm>
            <a:off x="0" y="5173753"/>
            <a:ext cx="1922478" cy="1477328"/>
          </a:xfrm>
          <a:prstGeom prst="rect">
            <a:avLst/>
          </a:prstGeom>
          <a:noFill/>
        </p:spPr>
        <p:txBody>
          <a:bodyPr wrap="square" rtlCol="0">
            <a:spAutoFit/>
          </a:bodyPr>
          <a:lstStyle/>
          <a:p>
            <a:r>
              <a:rPr lang="en-US" dirty="0"/>
              <a:t>BASF</a:t>
            </a:r>
          </a:p>
          <a:p>
            <a:r>
              <a:rPr lang="en-US" dirty="0"/>
              <a:t>site at:</a:t>
            </a:r>
          </a:p>
          <a:p>
            <a:endParaRPr lang="en-US" dirty="0"/>
          </a:p>
          <a:p>
            <a:r>
              <a:rPr lang="en-US" dirty="0"/>
              <a:t>Ludwigshafen</a:t>
            </a:r>
          </a:p>
          <a:p>
            <a:r>
              <a:rPr lang="en-US" dirty="0"/>
              <a:t>since 1865</a:t>
            </a:r>
          </a:p>
        </p:txBody>
      </p:sp>
    </p:spTree>
    <p:extLst>
      <p:ext uri="{BB962C8B-B14F-4D97-AF65-F5344CB8AC3E}">
        <p14:creationId xmlns:p14="http://schemas.microsoft.com/office/powerpoint/2010/main" val="1358601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p:cNvSpPr>
          <p:nvPr>
            <p:ph type="title"/>
          </p:nvPr>
        </p:nvSpPr>
        <p:spPr>
          <a:xfrm>
            <a:off x="457200" y="260648"/>
            <a:ext cx="8229600" cy="936104"/>
          </a:xfrm>
        </p:spPr>
        <p:txBody>
          <a:bodyPr/>
          <a:lstStyle/>
          <a:p>
            <a:r>
              <a:rPr lang="en-US" altLang="en-US" b="0"/>
              <a:t>Evolutionary Theories of the Firm (Nelson and Winter, 1982)</a:t>
            </a:r>
          </a:p>
        </p:txBody>
      </p:sp>
      <p:sp>
        <p:nvSpPr>
          <p:cNvPr id="39940" name="Rectangle 3"/>
          <p:cNvSpPr>
            <a:spLocks noGrp="1"/>
          </p:cNvSpPr>
          <p:nvPr>
            <p:ph type="body" idx="1"/>
          </p:nvPr>
        </p:nvSpPr>
        <p:spPr>
          <a:xfrm>
            <a:off x="457200" y="1377237"/>
            <a:ext cx="7401222" cy="4681189"/>
          </a:xfrm>
        </p:spPr>
        <p:txBody>
          <a:bodyPr/>
          <a:lstStyle/>
          <a:p>
            <a:r>
              <a:rPr lang="en-US" altLang="en-US" dirty="0"/>
              <a:t>Dis-equilibrium, as opposed to equilibrium approach…</a:t>
            </a:r>
          </a:p>
          <a:p>
            <a:r>
              <a:rPr lang="en-US" altLang="en-US" dirty="0"/>
              <a:t>Bounded-rationality (as in </a:t>
            </a:r>
            <a:r>
              <a:rPr lang="en-US" altLang="en-US" dirty="0" err="1"/>
              <a:t>behavioural</a:t>
            </a:r>
            <a:r>
              <a:rPr lang="en-US" altLang="en-US" dirty="0"/>
              <a:t> theories)</a:t>
            </a:r>
          </a:p>
          <a:p>
            <a:r>
              <a:rPr lang="en-US" altLang="en-US" dirty="0"/>
              <a:t>Population dynamics and firm heterogeneity (‘fitness’)</a:t>
            </a:r>
          </a:p>
          <a:p>
            <a:r>
              <a:rPr lang="en-US" altLang="en-US" dirty="0"/>
              <a:t>Competition as a process </a:t>
            </a:r>
            <a:r>
              <a:rPr lang="en-US" altLang="en-US" dirty="0">
                <a:sym typeface="Wingdings" panose="05000000000000000000" pitchFamily="2" charset="2"/>
              </a:rPr>
              <a:t> </a:t>
            </a:r>
            <a:r>
              <a:rPr lang="en-US" altLang="en-US" dirty="0"/>
              <a:t>Variation, Selection and Retention mechanisms (Schumpeterian</a:t>
            </a:r>
            <a:r>
              <a:rPr lang="en-US" altLang="en-US" i="1" dirty="0"/>
              <a:t> creative destruction</a:t>
            </a:r>
            <a:r>
              <a:rPr lang="en-US" altLang="en-US" dirty="0"/>
              <a:t>) </a:t>
            </a:r>
          </a:p>
          <a:p>
            <a:r>
              <a:rPr lang="en-US" altLang="en-US" dirty="0"/>
              <a:t>Innovation-driven structural change (‘dynamic’ capabilities)</a:t>
            </a:r>
          </a:p>
          <a:p>
            <a:pPr marL="3200400" lvl="7" indent="0">
              <a:buNone/>
            </a:pPr>
            <a:fld id="{EED406CF-3D77-3A4C-87CB-B707CD326AF5}" type="slidenum">
              <a:rPr lang="en-US" altLang="en-US" smtClean="0"/>
              <a:pPr marL="3200400" lvl="7" indent="0">
                <a:buNone/>
              </a:pPr>
              <a:t>24</a:t>
            </a:fld>
            <a:endParaRPr lang="en-US" altLang="en-US" dirty="0"/>
          </a:p>
          <a:p>
            <a:endParaRPr lang="en-US" altLang="en-US" dirty="0"/>
          </a:p>
        </p:txBody>
      </p:sp>
      <p:pic>
        <p:nvPicPr>
          <p:cNvPr id="2" name="Picture 1">
            <a:extLst>
              <a:ext uri="{FF2B5EF4-FFF2-40B4-BE49-F238E27FC236}">
                <a16:creationId xmlns:a16="http://schemas.microsoft.com/office/drawing/2014/main" id="{C6A87846-708B-CC24-B97D-8802593B08C1}"/>
              </a:ext>
            </a:extLst>
          </p:cNvPr>
          <p:cNvPicPr>
            <a:picLocks noChangeAspect="1"/>
          </p:cNvPicPr>
          <p:nvPr/>
        </p:nvPicPr>
        <p:blipFill>
          <a:blip r:embed="rId3"/>
          <a:stretch>
            <a:fillRect/>
          </a:stretch>
        </p:blipFill>
        <p:spPr>
          <a:xfrm>
            <a:off x="7351073" y="4154962"/>
            <a:ext cx="1638300" cy="1231900"/>
          </a:xfrm>
          <a:prstGeom prst="rect">
            <a:avLst/>
          </a:prstGeom>
        </p:spPr>
      </p:pic>
      <p:pic>
        <p:nvPicPr>
          <p:cNvPr id="3" name="Picture 2">
            <a:extLst>
              <a:ext uri="{FF2B5EF4-FFF2-40B4-BE49-F238E27FC236}">
                <a16:creationId xmlns:a16="http://schemas.microsoft.com/office/drawing/2014/main" id="{2BC851B2-D9DC-4B68-BE31-E51FEB7C80CB}"/>
              </a:ext>
            </a:extLst>
          </p:cNvPr>
          <p:cNvPicPr>
            <a:picLocks noChangeAspect="1"/>
          </p:cNvPicPr>
          <p:nvPr/>
        </p:nvPicPr>
        <p:blipFill>
          <a:blip r:embed="rId4"/>
          <a:stretch>
            <a:fillRect/>
          </a:stretch>
        </p:blipFill>
        <p:spPr>
          <a:xfrm>
            <a:off x="7354581" y="1610579"/>
            <a:ext cx="1634792" cy="1508467"/>
          </a:xfrm>
          <a:prstGeom prst="rect">
            <a:avLst/>
          </a:prstGeom>
        </p:spPr>
      </p:pic>
      <p:sp>
        <p:nvSpPr>
          <p:cNvPr id="4" name="TextBox 3">
            <a:extLst>
              <a:ext uri="{FF2B5EF4-FFF2-40B4-BE49-F238E27FC236}">
                <a16:creationId xmlns:a16="http://schemas.microsoft.com/office/drawing/2014/main" id="{837EC80A-4048-2C60-3DCF-E2006A53ED69}"/>
              </a:ext>
            </a:extLst>
          </p:cNvPr>
          <p:cNvSpPr txBox="1"/>
          <p:nvPr/>
        </p:nvSpPr>
        <p:spPr>
          <a:xfrm>
            <a:off x="7992094" y="342900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601657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p:cNvSpPr>
          <p:nvPr>
            <p:ph type="title"/>
          </p:nvPr>
        </p:nvSpPr>
        <p:spPr>
          <a:xfrm>
            <a:off x="457200" y="260648"/>
            <a:ext cx="8229600" cy="936104"/>
          </a:xfrm>
        </p:spPr>
        <p:txBody>
          <a:bodyPr/>
          <a:lstStyle/>
          <a:p>
            <a:r>
              <a:rPr lang="en-US" altLang="en-US" b="0"/>
              <a:t>Reading for today</a:t>
            </a:r>
          </a:p>
        </p:txBody>
      </p:sp>
      <p:sp>
        <p:nvSpPr>
          <p:cNvPr id="39940" name="Rectangle 3"/>
          <p:cNvSpPr>
            <a:spLocks noGrp="1"/>
          </p:cNvSpPr>
          <p:nvPr>
            <p:ph type="body" idx="1"/>
          </p:nvPr>
        </p:nvSpPr>
        <p:spPr>
          <a:xfrm>
            <a:off x="590872" y="1484115"/>
            <a:ext cx="7941568" cy="4681189"/>
          </a:xfrm>
        </p:spPr>
        <p:txBody>
          <a:bodyPr/>
          <a:lstStyle/>
          <a:p>
            <a:endParaRPr lang="en-US" altLang="en-US" dirty="0"/>
          </a:p>
          <a:p>
            <a:endParaRPr lang="en-US" altLang="en-US" dirty="0"/>
          </a:p>
        </p:txBody>
      </p:sp>
      <p:sp>
        <p:nvSpPr>
          <p:cNvPr id="2" name="Rectangle 1">
            <a:extLst>
              <a:ext uri="{FF2B5EF4-FFF2-40B4-BE49-F238E27FC236}">
                <a16:creationId xmlns:a16="http://schemas.microsoft.com/office/drawing/2014/main" id="{9FE1DEC8-FEFA-4272-B52E-0A433A0E3E31}"/>
              </a:ext>
            </a:extLst>
          </p:cNvPr>
          <p:cNvSpPr/>
          <p:nvPr/>
        </p:nvSpPr>
        <p:spPr>
          <a:xfrm>
            <a:off x="745232" y="1916832"/>
            <a:ext cx="7941568" cy="2677656"/>
          </a:xfrm>
          <a:prstGeom prst="rect">
            <a:avLst/>
          </a:prstGeom>
        </p:spPr>
        <p:txBody>
          <a:bodyPr wrap="square" lIns="91440" tIns="45720" rIns="91440" bIns="45720" anchor="t">
            <a:spAutoFit/>
          </a:bodyPr>
          <a:lstStyle/>
          <a:p>
            <a:pPr>
              <a:spcAft>
                <a:spcPts val="0"/>
              </a:spcAft>
            </a:pPr>
            <a:r>
              <a:rPr lang="en-US" sz="2400" dirty="0" err="1">
                <a:latin typeface="Calibri"/>
                <a:ea typeface="Calibri" panose="020F0502020204030204" pitchFamily="34" charset="0"/>
                <a:cs typeface="Times New Roman"/>
              </a:rPr>
              <a:t>Sloman</a:t>
            </a:r>
            <a:r>
              <a:rPr lang="en-US" sz="2400" dirty="0">
                <a:latin typeface="Calibri"/>
                <a:ea typeface="Calibri" panose="020F0502020204030204" pitchFamily="34" charset="0"/>
                <a:cs typeface="Times New Roman"/>
              </a:rPr>
              <a:t>, J., Garrett, D., Guest, J. and Jones, E. (2019, 2023), </a:t>
            </a:r>
            <a:r>
              <a:rPr lang="en-US" sz="2400" i="1" dirty="0">
                <a:latin typeface="Calibri"/>
                <a:ea typeface="Calibri" panose="020F0502020204030204" pitchFamily="34" charset="0"/>
                <a:cs typeface="Times New Roman"/>
              </a:rPr>
              <a:t>Economics for Business</a:t>
            </a:r>
            <a:r>
              <a:rPr lang="en-US" sz="2400" dirty="0">
                <a:latin typeface="Calibri"/>
                <a:ea typeface="Calibri" panose="020F0502020204030204" pitchFamily="34" charset="0"/>
                <a:cs typeface="Times New Roman"/>
              </a:rPr>
              <a:t>, 8</a:t>
            </a:r>
            <a:r>
              <a:rPr lang="en-US" sz="2400" baseline="30000" dirty="0">
                <a:latin typeface="Calibri"/>
                <a:ea typeface="Calibri" panose="020F0502020204030204" pitchFamily="34" charset="0"/>
                <a:cs typeface="Times New Roman"/>
              </a:rPr>
              <a:t>th </a:t>
            </a:r>
            <a:r>
              <a:rPr lang="en-US" sz="2400" dirty="0">
                <a:latin typeface="Calibri"/>
                <a:ea typeface="Calibri" panose="020F0502020204030204" pitchFamily="34" charset="0"/>
                <a:cs typeface="Times New Roman"/>
              </a:rPr>
              <a:t> , 9</a:t>
            </a:r>
            <a:r>
              <a:rPr lang="en-US" sz="2400" baseline="30000" dirty="0">
                <a:latin typeface="Calibri"/>
                <a:ea typeface="Calibri" panose="020F0502020204030204" pitchFamily="34" charset="0"/>
                <a:cs typeface="Times New Roman"/>
              </a:rPr>
              <a:t>th</a:t>
            </a:r>
            <a:r>
              <a:rPr lang="en-US" sz="2400" dirty="0">
                <a:latin typeface="Calibri"/>
                <a:ea typeface="Calibri" panose="020F0502020204030204" pitchFamily="34" charset="0"/>
                <a:cs typeface="Times New Roman"/>
              </a:rPr>
              <a:t> Edition, Pearson:</a:t>
            </a:r>
            <a:endParaRPr lang="en-GB" sz="2400" dirty="0">
              <a:latin typeface="Calibri"/>
              <a:ea typeface="Calibri" panose="020F0502020204030204" pitchFamily="34" charset="0"/>
              <a:cs typeface="Times New Roman"/>
            </a:endParaRPr>
          </a:p>
          <a:p>
            <a:pPr>
              <a:spcAft>
                <a:spcPts val="0"/>
              </a:spcAft>
            </a:pPr>
            <a:endParaRPr lang="en-GB" sz="2400" dirty="0">
              <a:latin typeface="Calibri" panose="020F0502020204030204" pitchFamily="34" charset="0"/>
              <a:ea typeface="Calibri" panose="020F0502020204030204" pitchFamily="34" charset="0"/>
            </a:endParaRPr>
          </a:p>
          <a:p>
            <a:pPr>
              <a:spcAft>
                <a:spcPts val="0"/>
              </a:spcAft>
            </a:pPr>
            <a:r>
              <a:rPr lang="en-US" sz="2400" dirty="0">
                <a:latin typeface="Calibri"/>
                <a:ea typeface="Calibri" panose="020F0502020204030204" pitchFamily="34" charset="0"/>
                <a:cs typeface="Times New Roman"/>
              </a:rPr>
              <a:t>Chapters 3 (Business </a:t>
            </a:r>
            <a:r>
              <a:rPr lang="en-US" sz="2400" dirty="0" err="1">
                <a:latin typeface="Calibri"/>
                <a:ea typeface="Calibri" panose="020F0502020204030204" pitchFamily="34" charset="0"/>
                <a:cs typeface="Times New Roman"/>
              </a:rPr>
              <a:t>Organisations</a:t>
            </a:r>
            <a:r>
              <a:rPr lang="en-US" sz="2400" dirty="0">
                <a:latin typeface="Calibri"/>
                <a:ea typeface="Calibri" panose="020F0502020204030204" pitchFamily="34" charset="0"/>
                <a:cs typeface="Times New Roman"/>
              </a:rPr>
              <a:t>) and 13 (Alternative Theories of the Firm)</a:t>
            </a:r>
            <a:endParaRPr lang="en-GB" sz="2400" dirty="0">
              <a:latin typeface="Calibri"/>
              <a:ea typeface="Calibri" panose="020F0502020204030204" pitchFamily="34" charset="0"/>
              <a:cs typeface="Times New Roman"/>
            </a:endParaRPr>
          </a:p>
          <a:p>
            <a:pPr>
              <a:spcAft>
                <a:spcPts val="0"/>
              </a:spcAft>
            </a:pPr>
            <a:endParaRPr lang="en-GB" sz="2400" dirty="0">
              <a:latin typeface="Calibri" panose="020F0502020204030204" pitchFamily="34" charset="0"/>
              <a:ea typeface="Calibri" panose="020F0502020204030204" pitchFamily="34" charset="0"/>
            </a:endParaRPr>
          </a:p>
          <a:p>
            <a:pPr>
              <a:spcAft>
                <a:spcPts val="0"/>
              </a:spcAft>
            </a:pPr>
            <a:r>
              <a:rPr lang="en-GB" sz="2400" dirty="0">
                <a:latin typeface="Calibri" panose="020F0502020204030204" pitchFamily="34" charset="0"/>
                <a:ea typeface="Calibri" panose="020F0502020204030204" pitchFamily="34" charset="0"/>
                <a:cs typeface="Times New Roman" panose="02020603050405020304" pitchFamily="18" charset="0"/>
              </a:rPr>
              <a:t>Available online on </a:t>
            </a:r>
            <a:r>
              <a:rPr lang="en-GB" sz="2400" i="1" dirty="0" err="1">
                <a:latin typeface="Calibri" panose="020F0502020204030204" pitchFamily="34" charset="0"/>
                <a:ea typeface="Calibri" panose="020F0502020204030204" pitchFamily="34" charset="0"/>
                <a:cs typeface="Times New Roman" panose="02020603050405020304" pitchFamily="18" charset="0"/>
              </a:rPr>
              <a:t>iDiscover</a:t>
            </a:r>
            <a:endParaRPr lang="en-GB" sz="2400" i="1"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9127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3"/>
          <p:cNvSpPr>
            <a:spLocks noGrp="1"/>
          </p:cNvSpPr>
          <p:nvPr>
            <p:ph type="body" idx="1"/>
          </p:nvPr>
        </p:nvSpPr>
        <p:spPr/>
        <p:txBody>
          <a:bodyPr/>
          <a:lstStyle/>
          <a:p>
            <a:pPr>
              <a:buNone/>
            </a:pPr>
            <a:r>
              <a:rPr lang="en-GB" i="1"/>
              <a:t>So, you want to be in an engineer in business, but what do businesses do?</a:t>
            </a:r>
            <a:r>
              <a:rPr lang="en-GB"/>
              <a:t> </a:t>
            </a:r>
          </a:p>
          <a:p>
            <a:pPr>
              <a:buNone/>
            </a:pPr>
            <a:endParaRPr lang="en-GB" altLang="en-US"/>
          </a:p>
          <a:p>
            <a:pPr>
              <a:buNone/>
            </a:pPr>
            <a:r>
              <a:rPr lang="en-US" altLang="en-US"/>
              <a:t>Questions:</a:t>
            </a:r>
          </a:p>
          <a:p>
            <a:pPr>
              <a:buFont typeface="Arial" pitchFamily="34" charset="0"/>
              <a:buNone/>
            </a:pPr>
            <a:r>
              <a:rPr lang="en-US" altLang="en-US"/>
              <a:t>	1. Why do firms exist (what do they do)?</a:t>
            </a:r>
          </a:p>
          <a:p>
            <a:pPr>
              <a:buFont typeface="Arial" pitchFamily="34" charset="0"/>
              <a:buNone/>
            </a:pPr>
            <a:r>
              <a:rPr lang="en-US" altLang="en-US"/>
              <a:t>	2. What determines their size and features?</a:t>
            </a:r>
          </a:p>
          <a:p>
            <a:pPr>
              <a:buFont typeface="Arial" pitchFamily="34" charset="0"/>
              <a:buNone/>
              <a:tabLst>
                <a:tab pos="628650" algn="l"/>
                <a:tab pos="714375" algn="l"/>
              </a:tabLst>
            </a:pPr>
            <a:r>
              <a:rPr lang="en-US" altLang="en-US"/>
              <a:t>	3. What determines the boundary between </a:t>
            </a:r>
            <a:r>
              <a:rPr lang="en-US" altLang="en-US" i="1"/>
              <a:t>the firm </a:t>
            </a:r>
            <a:r>
              <a:rPr lang="en-US" altLang="en-US"/>
              <a:t>		and </a:t>
            </a:r>
            <a:r>
              <a:rPr lang="en-US" altLang="en-US" i="1"/>
              <a:t>the market</a:t>
            </a:r>
            <a:r>
              <a:rPr lang="en-US" altLang="en-US"/>
              <a:t>?</a:t>
            </a:r>
          </a:p>
          <a:p>
            <a:pPr>
              <a:buFont typeface="Arial" pitchFamily="34" charset="0"/>
              <a:buNone/>
              <a:tabLst>
                <a:tab pos="628650" algn="l"/>
                <a:tab pos="714375" algn="l"/>
              </a:tabLst>
            </a:pPr>
            <a:endParaRPr lang="en-US" altLang="en-US"/>
          </a:p>
          <a:p>
            <a:pPr>
              <a:buFont typeface="Arial" pitchFamily="34" charset="0"/>
              <a:buNone/>
            </a:pPr>
            <a:r>
              <a:rPr lang="en-US" altLang="en-US"/>
              <a:t>Plan for today:</a:t>
            </a:r>
          </a:p>
          <a:p>
            <a:pPr>
              <a:buNone/>
            </a:pPr>
            <a:r>
              <a:rPr lang="en-US" altLang="en-US"/>
              <a:t>	- Some </a:t>
            </a:r>
            <a:r>
              <a:rPr lang="en-US" altLang="en-US" i="1"/>
              <a:t>empirical </a:t>
            </a:r>
            <a:r>
              <a:rPr lang="en-US" altLang="en-US"/>
              <a:t>evidence about UK firms</a:t>
            </a:r>
          </a:p>
          <a:p>
            <a:pPr>
              <a:buNone/>
            </a:pPr>
            <a:r>
              <a:rPr lang="en-US" altLang="en-US"/>
              <a:t>	- Variety of </a:t>
            </a:r>
            <a:r>
              <a:rPr lang="en-US" altLang="en-US" i="1"/>
              <a:t>theoretical</a:t>
            </a:r>
            <a:r>
              <a:rPr lang="en-US" altLang="en-US"/>
              <a:t> perspectives</a:t>
            </a:r>
          </a:p>
        </p:txBody>
      </p:sp>
      <p:sp>
        <p:nvSpPr>
          <p:cNvPr id="2" name="Title 1"/>
          <p:cNvSpPr>
            <a:spLocks noGrp="1"/>
          </p:cNvSpPr>
          <p:nvPr>
            <p:ph type="title"/>
          </p:nvPr>
        </p:nvSpPr>
        <p:spPr/>
        <p:txBody>
          <a:bodyPr/>
          <a:lstStyle/>
          <a:p>
            <a:r>
              <a:rPr lang="en-US" altLang="en-US" b="0"/>
              <a:t>The Theory of the Firm</a:t>
            </a:r>
            <a:endParaRPr lang="en-GB" b="0"/>
          </a:p>
        </p:txBody>
      </p:sp>
    </p:spTree>
    <p:extLst>
      <p:ext uri="{BB962C8B-B14F-4D97-AF65-F5344CB8AC3E}">
        <p14:creationId xmlns:p14="http://schemas.microsoft.com/office/powerpoint/2010/main" val="188557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p:cNvSpPr>
          <p:nvPr>
            <p:ph type="title"/>
          </p:nvPr>
        </p:nvSpPr>
        <p:spPr>
          <a:xfrm>
            <a:off x="457200" y="2060848"/>
            <a:ext cx="8229600" cy="2146250"/>
          </a:xfrm>
        </p:spPr>
        <p:txBody>
          <a:bodyPr/>
          <a:lstStyle/>
          <a:p>
            <a:pPr algn="ctr"/>
            <a:br>
              <a:rPr lang="en-US" altLang="en-US"/>
            </a:br>
            <a:r>
              <a:rPr lang="en-US" altLang="en-US"/>
              <a:t>A brief empirical overview of UK firms</a:t>
            </a:r>
            <a:br>
              <a:rPr lang="en-US" altLang="en-US"/>
            </a:br>
            <a:r>
              <a:rPr lang="en-US" altLang="en-US" b="0"/>
              <a:t>(Size, activity, age)</a:t>
            </a:r>
            <a:endParaRPr lang="en-US" altLang="en-US"/>
          </a:p>
        </p:txBody>
      </p:sp>
    </p:spTree>
    <p:extLst>
      <p:ext uri="{BB962C8B-B14F-4D97-AF65-F5344CB8AC3E}">
        <p14:creationId xmlns:p14="http://schemas.microsoft.com/office/powerpoint/2010/main" val="941879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4142" y="5677726"/>
            <a:ext cx="8075240" cy="800219"/>
          </a:xfrm>
          <a:prstGeom prst="rect">
            <a:avLst/>
          </a:prstGeom>
        </p:spPr>
        <p:txBody>
          <a:bodyPr wrap="square">
            <a:spAutoFit/>
          </a:bodyPr>
          <a:lstStyle/>
          <a:p>
            <a:r>
              <a:rPr lang="en-US" sz="1100" dirty="0"/>
              <a:t> </a:t>
            </a:r>
            <a:endParaRPr lang="en-GB" sz="1100" dirty="0"/>
          </a:p>
          <a:p>
            <a:r>
              <a:rPr lang="en-US" sz="1100" i="1" dirty="0"/>
              <a:t>Source: Department Business and Trade</a:t>
            </a:r>
          </a:p>
          <a:p>
            <a:r>
              <a:rPr lang="en-GB" sz="1200" dirty="0"/>
              <a:t>BUSINESS POPULATION ESTIMATES FOR THE UK AND THE REGIONS 2023, Statistical Release October 2023.</a:t>
            </a:r>
          </a:p>
          <a:p>
            <a:endParaRPr lang="en-GB" sz="1100" dirty="0"/>
          </a:p>
        </p:txBody>
      </p:sp>
      <p:sp>
        <p:nvSpPr>
          <p:cNvPr id="8" name="Title 1"/>
          <p:cNvSpPr txBox="1">
            <a:spLocks/>
          </p:cNvSpPr>
          <p:nvPr/>
        </p:nvSpPr>
        <p:spPr bwMode="auto">
          <a:xfrm>
            <a:off x="467544" y="332656"/>
            <a:ext cx="8229600"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kern="1200">
                <a:solidFill>
                  <a:srgbClr val="0066FF"/>
                </a:solidFill>
                <a:latin typeface="+mj-lt"/>
                <a:ea typeface="+mj-ea"/>
                <a:cs typeface="+mj-cs"/>
              </a:defRPr>
            </a:lvl1pPr>
            <a:lvl2pPr algn="l" rtl="0" eaLnBrk="0" fontAlgn="base" hangingPunct="0">
              <a:spcBef>
                <a:spcPct val="0"/>
              </a:spcBef>
              <a:spcAft>
                <a:spcPct val="0"/>
              </a:spcAft>
              <a:defRPr sz="3200" b="1">
                <a:solidFill>
                  <a:srgbClr val="0066FF"/>
                </a:solidFill>
                <a:latin typeface="Calibri" pitchFamily="34" charset="0"/>
              </a:defRPr>
            </a:lvl2pPr>
            <a:lvl3pPr algn="l" rtl="0" eaLnBrk="0" fontAlgn="base" hangingPunct="0">
              <a:spcBef>
                <a:spcPct val="0"/>
              </a:spcBef>
              <a:spcAft>
                <a:spcPct val="0"/>
              </a:spcAft>
              <a:defRPr sz="3200" b="1">
                <a:solidFill>
                  <a:srgbClr val="0066FF"/>
                </a:solidFill>
                <a:latin typeface="Calibri" pitchFamily="34" charset="0"/>
              </a:defRPr>
            </a:lvl3pPr>
            <a:lvl4pPr algn="l" rtl="0" eaLnBrk="0" fontAlgn="base" hangingPunct="0">
              <a:spcBef>
                <a:spcPct val="0"/>
              </a:spcBef>
              <a:spcAft>
                <a:spcPct val="0"/>
              </a:spcAft>
              <a:defRPr sz="3200" b="1">
                <a:solidFill>
                  <a:srgbClr val="0066FF"/>
                </a:solidFill>
                <a:latin typeface="Calibri" pitchFamily="34" charset="0"/>
              </a:defRPr>
            </a:lvl4pPr>
            <a:lvl5pPr algn="l" rtl="0" eaLnBrk="0" fontAlgn="base" hangingPunct="0">
              <a:spcBef>
                <a:spcPct val="0"/>
              </a:spcBef>
              <a:spcAft>
                <a:spcPct val="0"/>
              </a:spcAft>
              <a:defRPr sz="3200" b="1">
                <a:solidFill>
                  <a:srgbClr val="0066FF"/>
                </a:solidFill>
                <a:latin typeface="Calibri" pitchFamily="34" charset="0"/>
              </a:defRPr>
            </a:lvl5pPr>
            <a:lvl6pPr marL="457200" algn="l" rtl="0" fontAlgn="base">
              <a:spcBef>
                <a:spcPct val="0"/>
              </a:spcBef>
              <a:spcAft>
                <a:spcPct val="0"/>
              </a:spcAft>
              <a:defRPr sz="3200" b="1">
                <a:solidFill>
                  <a:srgbClr val="0066FF"/>
                </a:solidFill>
                <a:latin typeface="Calibri" pitchFamily="34" charset="0"/>
              </a:defRPr>
            </a:lvl6pPr>
            <a:lvl7pPr marL="914400" algn="l" rtl="0" fontAlgn="base">
              <a:spcBef>
                <a:spcPct val="0"/>
              </a:spcBef>
              <a:spcAft>
                <a:spcPct val="0"/>
              </a:spcAft>
              <a:defRPr sz="3200" b="1">
                <a:solidFill>
                  <a:srgbClr val="0066FF"/>
                </a:solidFill>
                <a:latin typeface="Calibri" pitchFamily="34" charset="0"/>
              </a:defRPr>
            </a:lvl7pPr>
            <a:lvl8pPr marL="1371600" algn="l" rtl="0" fontAlgn="base">
              <a:spcBef>
                <a:spcPct val="0"/>
              </a:spcBef>
              <a:spcAft>
                <a:spcPct val="0"/>
              </a:spcAft>
              <a:defRPr sz="3200" b="1">
                <a:solidFill>
                  <a:srgbClr val="0066FF"/>
                </a:solidFill>
                <a:latin typeface="Calibri" pitchFamily="34" charset="0"/>
              </a:defRPr>
            </a:lvl8pPr>
            <a:lvl9pPr marL="1828800" algn="l" rtl="0" fontAlgn="base">
              <a:spcBef>
                <a:spcPct val="0"/>
              </a:spcBef>
              <a:spcAft>
                <a:spcPct val="0"/>
              </a:spcAft>
              <a:defRPr sz="3200" b="1">
                <a:solidFill>
                  <a:srgbClr val="0066FF"/>
                </a:solidFill>
                <a:latin typeface="Calibri" pitchFamily="34" charset="0"/>
              </a:defRPr>
            </a:lvl9pPr>
          </a:lstStyle>
          <a:p>
            <a:r>
              <a:rPr lang="en-GB" sz="3400" b="0" dirty="0"/>
              <a:t>Population of UK Businesses</a:t>
            </a:r>
          </a:p>
        </p:txBody>
      </p:sp>
      <p:sp>
        <p:nvSpPr>
          <p:cNvPr id="2" name="TextBox 1">
            <a:extLst>
              <a:ext uri="{FF2B5EF4-FFF2-40B4-BE49-F238E27FC236}">
                <a16:creationId xmlns:a16="http://schemas.microsoft.com/office/drawing/2014/main" id="{E08237DA-4B41-C944-AF40-852F376573E7}"/>
              </a:ext>
            </a:extLst>
          </p:cNvPr>
          <p:cNvSpPr txBox="1"/>
          <p:nvPr/>
        </p:nvSpPr>
        <p:spPr>
          <a:xfrm>
            <a:off x="4073236" y="6442217"/>
            <a:ext cx="303485" cy="369332"/>
          </a:xfrm>
          <a:prstGeom prst="rect">
            <a:avLst/>
          </a:prstGeom>
          <a:noFill/>
        </p:spPr>
        <p:txBody>
          <a:bodyPr wrap="square" rtlCol="0">
            <a:spAutoFit/>
          </a:bodyPr>
          <a:lstStyle/>
          <a:p>
            <a:fld id="{C8A69BEF-7705-AF47-87AE-A42858E2744C}" type="slidenum">
              <a:rPr lang="en-US" smtClean="0"/>
              <a:t>5</a:t>
            </a:fld>
            <a:endParaRPr lang="en-US" dirty="0"/>
          </a:p>
        </p:txBody>
      </p:sp>
      <p:pic>
        <p:nvPicPr>
          <p:cNvPr id="3" name="Picture 2">
            <a:extLst>
              <a:ext uri="{FF2B5EF4-FFF2-40B4-BE49-F238E27FC236}">
                <a16:creationId xmlns:a16="http://schemas.microsoft.com/office/drawing/2014/main" id="{9A0A8F30-66F3-CE4B-3D07-F7D3CA7A16F5}"/>
              </a:ext>
            </a:extLst>
          </p:cNvPr>
          <p:cNvPicPr>
            <a:picLocks noChangeAspect="1"/>
          </p:cNvPicPr>
          <p:nvPr/>
        </p:nvPicPr>
        <p:blipFill>
          <a:blip r:embed="rId3"/>
          <a:stretch>
            <a:fillRect/>
          </a:stretch>
        </p:blipFill>
        <p:spPr>
          <a:xfrm>
            <a:off x="201881" y="1050864"/>
            <a:ext cx="8739763" cy="4303670"/>
          </a:xfrm>
          <a:prstGeom prst="rect">
            <a:avLst/>
          </a:prstGeom>
        </p:spPr>
      </p:pic>
    </p:spTree>
    <p:extLst>
      <p:ext uri="{BB962C8B-B14F-4D97-AF65-F5344CB8AC3E}">
        <p14:creationId xmlns:p14="http://schemas.microsoft.com/office/powerpoint/2010/main" val="2795264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579296" cy="922114"/>
          </a:xfrm>
        </p:spPr>
        <p:txBody>
          <a:bodyPr/>
          <a:lstStyle/>
          <a:p>
            <a:r>
              <a:rPr lang="fr-FR" b="0" dirty="0" err="1">
                <a:ea typeface="Tahoma" panose="020B0604030504040204" pitchFamily="34" charset="0"/>
                <a:cs typeface="Tahoma" panose="020B0604030504040204" pitchFamily="34" charset="0"/>
              </a:rPr>
              <a:t>Number</a:t>
            </a:r>
            <a:r>
              <a:rPr lang="fr-FR" b="0" dirty="0">
                <a:ea typeface="Tahoma" panose="020B0604030504040204" pitchFamily="34" charset="0"/>
                <a:cs typeface="Tahoma" panose="020B0604030504040204" pitchFamily="34" charset="0"/>
              </a:rPr>
              <a:t> of </a:t>
            </a:r>
            <a:r>
              <a:rPr lang="fr-FR" b="0" dirty="0" err="1">
                <a:ea typeface="Tahoma" panose="020B0604030504040204" pitchFamily="34" charset="0"/>
                <a:cs typeface="Tahoma" panose="020B0604030504040204" pitchFamily="34" charset="0"/>
              </a:rPr>
              <a:t>Private</a:t>
            </a:r>
            <a:r>
              <a:rPr lang="fr-FR" b="0" dirty="0">
                <a:ea typeface="Tahoma" panose="020B0604030504040204" pitchFamily="34" charset="0"/>
                <a:cs typeface="Tahoma" panose="020B0604030504040204" pitchFamily="34" charset="0"/>
              </a:rPr>
              <a:t> </a:t>
            </a:r>
            <a:r>
              <a:rPr lang="fr-FR" b="0" dirty="0" err="1">
                <a:ea typeface="Tahoma" panose="020B0604030504040204" pitchFamily="34" charset="0"/>
                <a:cs typeface="Tahoma" panose="020B0604030504040204" pitchFamily="34" charset="0"/>
              </a:rPr>
              <a:t>Firms</a:t>
            </a:r>
            <a:r>
              <a:rPr lang="fr-FR" b="0" dirty="0">
                <a:ea typeface="Tahoma" panose="020B0604030504040204" pitchFamily="34" charset="0"/>
                <a:cs typeface="Tahoma" panose="020B0604030504040204" pitchFamily="34" charset="0"/>
              </a:rPr>
              <a:t> in the UK </a:t>
            </a:r>
            <a:br>
              <a:rPr lang="fr-FR" b="0" dirty="0">
                <a:ea typeface="Tahoma" panose="020B0604030504040204" pitchFamily="34" charset="0"/>
                <a:cs typeface="Tahoma" panose="020B0604030504040204" pitchFamily="34" charset="0"/>
              </a:rPr>
            </a:br>
            <a:r>
              <a:rPr lang="fr-FR" b="0" dirty="0">
                <a:ea typeface="Tahoma" panose="020B0604030504040204" pitchFamily="34" charset="0"/>
                <a:cs typeface="Tahoma" panose="020B0604030504040204" pitchFamily="34" charset="0"/>
              </a:rPr>
              <a:t>by size class (2010-2023)</a:t>
            </a:r>
            <a:endParaRPr lang="en-GB" b="0" dirty="0"/>
          </a:p>
        </p:txBody>
      </p:sp>
      <p:sp>
        <p:nvSpPr>
          <p:cNvPr id="8" name="Rectangle 7"/>
          <p:cNvSpPr/>
          <p:nvPr/>
        </p:nvSpPr>
        <p:spPr>
          <a:xfrm>
            <a:off x="654831" y="5890128"/>
            <a:ext cx="6128601" cy="569387"/>
          </a:xfrm>
          <a:prstGeom prst="rect">
            <a:avLst/>
          </a:prstGeom>
        </p:spPr>
        <p:txBody>
          <a:bodyPr wrap="none">
            <a:spAutoFit/>
          </a:bodyPr>
          <a:lstStyle/>
          <a:p>
            <a:r>
              <a:rPr lang="en-US" sz="1100" i="1" dirty="0"/>
              <a:t>Source</a:t>
            </a:r>
            <a:r>
              <a:rPr lang="en-US" sz="900" i="1" dirty="0"/>
              <a:t>: </a:t>
            </a:r>
            <a:r>
              <a:rPr lang="en-US" sz="800" i="1" dirty="0"/>
              <a:t>Department Business and Trade</a:t>
            </a:r>
          </a:p>
          <a:p>
            <a:r>
              <a:rPr lang="en-GB" sz="900" dirty="0"/>
              <a:t>BUSINESS POPULATION ESTIMATES FOR THE UK AND THE REGIONS 2023, Statistical Release October 2023.</a:t>
            </a:r>
          </a:p>
          <a:p>
            <a:r>
              <a:rPr lang="en-US" sz="1100" i="1" dirty="0"/>
              <a:t> </a:t>
            </a:r>
            <a:endParaRPr lang="en-GB" sz="1100" dirty="0"/>
          </a:p>
        </p:txBody>
      </p:sp>
      <p:sp>
        <p:nvSpPr>
          <p:cNvPr id="3" name="TextBox 2">
            <a:extLst>
              <a:ext uri="{FF2B5EF4-FFF2-40B4-BE49-F238E27FC236}">
                <a16:creationId xmlns:a16="http://schemas.microsoft.com/office/drawing/2014/main" id="{67DDC1D5-9FDD-2E45-81E4-C3ACC6CBADC6}"/>
              </a:ext>
            </a:extLst>
          </p:cNvPr>
          <p:cNvSpPr txBox="1"/>
          <p:nvPr/>
        </p:nvSpPr>
        <p:spPr>
          <a:xfrm>
            <a:off x="4203865" y="6321015"/>
            <a:ext cx="312906" cy="369332"/>
          </a:xfrm>
          <a:prstGeom prst="rect">
            <a:avLst/>
          </a:prstGeom>
          <a:noFill/>
        </p:spPr>
        <p:txBody>
          <a:bodyPr wrap="none" rtlCol="0">
            <a:spAutoFit/>
          </a:bodyPr>
          <a:lstStyle/>
          <a:p>
            <a:fld id="{D04388B1-B67B-8C4F-BEDF-CC9075946F92}" type="slidenum">
              <a:rPr lang="en-US" smtClean="0"/>
              <a:t>6</a:t>
            </a:fld>
            <a:endParaRPr lang="en-US" dirty="0"/>
          </a:p>
        </p:txBody>
      </p:sp>
      <p:pic>
        <p:nvPicPr>
          <p:cNvPr id="13" name="Picture 12">
            <a:extLst>
              <a:ext uri="{FF2B5EF4-FFF2-40B4-BE49-F238E27FC236}">
                <a16:creationId xmlns:a16="http://schemas.microsoft.com/office/drawing/2014/main" id="{B59AD179-742E-7182-A6D2-6E786D550025}"/>
              </a:ext>
            </a:extLst>
          </p:cNvPr>
          <p:cNvPicPr>
            <a:picLocks noChangeAspect="1"/>
          </p:cNvPicPr>
          <p:nvPr/>
        </p:nvPicPr>
        <p:blipFill>
          <a:blip r:embed="rId2"/>
          <a:stretch>
            <a:fillRect/>
          </a:stretch>
        </p:blipFill>
        <p:spPr>
          <a:xfrm>
            <a:off x="882663" y="1338542"/>
            <a:ext cx="6642403" cy="4182254"/>
          </a:xfrm>
          <a:prstGeom prst="rect">
            <a:avLst/>
          </a:prstGeom>
        </p:spPr>
      </p:pic>
    </p:spTree>
    <p:extLst>
      <p:ext uri="{BB962C8B-B14F-4D97-AF65-F5344CB8AC3E}">
        <p14:creationId xmlns:p14="http://schemas.microsoft.com/office/powerpoint/2010/main" val="77705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p:cNvSpPr>
          <p:nvPr>
            <p:ph type="title"/>
          </p:nvPr>
        </p:nvSpPr>
        <p:spPr>
          <a:xfrm>
            <a:off x="457200" y="188640"/>
            <a:ext cx="8229600" cy="1368152"/>
          </a:xfrm>
        </p:spPr>
        <p:txBody>
          <a:bodyPr/>
          <a:lstStyle/>
          <a:p>
            <a:pPr>
              <a:lnSpc>
                <a:spcPct val="80000"/>
              </a:lnSpc>
            </a:pPr>
            <a:r>
              <a:rPr lang="en-US" altLang="en-US" sz="2800" b="0" dirty="0"/>
              <a:t>Number of businesses by industry in the UK</a:t>
            </a:r>
          </a:p>
        </p:txBody>
      </p:sp>
      <p:sp>
        <p:nvSpPr>
          <p:cNvPr id="2" name="TextBox 1">
            <a:extLst>
              <a:ext uri="{FF2B5EF4-FFF2-40B4-BE49-F238E27FC236}">
                <a16:creationId xmlns:a16="http://schemas.microsoft.com/office/drawing/2014/main" id="{E087F3F8-2576-6940-B339-028219D3787A}"/>
              </a:ext>
            </a:extLst>
          </p:cNvPr>
          <p:cNvSpPr txBox="1"/>
          <p:nvPr/>
        </p:nvSpPr>
        <p:spPr>
          <a:xfrm>
            <a:off x="3859481" y="6424548"/>
            <a:ext cx="312906" cy="369332"/>
          </a:xfrm>
          <a:prstGeom prst="rect">
            <a:avLst/>
          </a:prstGeom>
          <a:noFill/>
        </p:spPr>
        <p:txBody>
          <a:bodyPr wrap="none" rtlCol="0">
            <a:spAutoFit/>
          </a:bodyPr>
          <a:lstStyle/>
          <a:p>
            <a:fld id="{97672A0D-6CFB-1145-8B9F-73E2E1B2EECA}" type="slidenum">
              <a:rPr lang="en-US" smtClean="0"/>
              <a:t>7</a:t>
            </a:fld>
            <a:endParaRPr lang="en-US" dirty="0"/>
          </a:p>
        </p:txBody>
      </p:sp>
      <p:sp>
        <p:nvSpPr>
          <p:cNvPr id="4" name="TextBox 3">
            <a:extLst>
              <a:ext uri="{FF2B5EF4-FFF2-40B4-BE49-F238E27FC236}">
                <a16:creationId xmlns:a16="http://schemas.microsoft.com/office/drawing/2014/main" id="{3A3497E2-BA21-8053-CB11-C68BAFB9DF3A}"/>
              </a:ext>
            </a:extLst>
          </p:cNvPr>
          <p:cNvSpPr txBox="1"/>
          <p:nvPr/>
        </p:nvSpPr>
        <p:spPr>
          <a:xfrm>
            <a:off x="4737591" y="5804578"/>
            <a:ext cx="3140603" cy="430887"/>
          </a:xfrm>
          <a:prstGeom prst="rect">
            <a:avLst/>
          </a:prstGeom>
          <a:noFill/>
        </p:spPr>
        <p:txBody>
          <a:bodyPr wrap="none" rtlCol="0">
            <a:spAutoFit/>
          </a:bodyPr>
          <a:lstStyle/>
          <a:p>
            <a:r>
              <a:rPr lang="en-GB" sz="1100" dirty="0"/>
              <a:t>Source: Dept Business and Trade</a:t>
            </a:r>
          </a:p>
          <a:p>
            <a:r>
              <a:rPr lang="en-GB" sz="1100" dirty="0"/>
              <a:t>Business Population Estimates 2023, Table 29.</a:t>
            </a:r>
          </a:p>
        </p:txBody>
      </p:sp>
      <p:pic>
        <p:nvPicPr>
          <p:cNvPr id="6" name="Picture 5">
            <a:extLst>
              <a:ext uri="{FF2B5EF4-FFF2-40B4-BE49-F238E27FC236}">
                <a16:creationId xmlns:a16="http://schemas.microsoft.com/office/drawing/2014/main" id="{4C4A8C2B-C747-D8ED-2FDB-C7DF9A08B686}"/>
              </a:ext>
            </a:extLst>
          </p:cNvPr>
          <p:cNvPicPr>
            <a:picLocks noChangeAspect="1"/>
          </p:cNvPicPr>
          <p:nvPr/>
        </p:nvPicPr>
        <p:blipFill>
          <a:blip r:embed="rId3"/>
          <a:stretch>
            <a:fillRect/>
          </a:stretch>
        </p:blipFill>
        <p:spPr>
          <a:xfrm>
            <a:off x="685800" y="1434043"/>
            <a:ext cx="7772400" cy="3989913"/>
          </a:xfrm>
          <a:prstGeom prst="rect">
            <a:avLst/>
          </a:prstGeom>
        </p:spPr>
      </p:pic>
    </p:spTree>
    <p:extLst>
      <p:ext uri="{BB962C8B-B14F-4D97-AF65-F5344CB8AC3E}">
        <p14:creationId xmlns:p14="http://schemas.microsoft.com/office/powerpoint/2010/main" val="356064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p:cNvSpPr>
          <p:nvPr>
            <p:ph type="title"/>
          </p:nvPr>
        </p:nvSpPr>
        <p:spPr/>
        <p:txBody>
          <a:bodyPr/>
          <a:lstStyle/>
          <a:p>
            <a:r>
              <a:rPr lang="en-US" altLang="en-US" b="0" dirty="0"/>
              <a:t>Dimension: Age of the firm</a:t>
            </a:r>
          </a:p>
        </p:txBody>
      </p:sp>
      <p:sp>
        <p:nvSpPr>
          <p:cNvPr id="24583" name="Rectangle 8"/>
          <p:cNvSpPr>
            <a:spLocks noChangeArrowheads="1"/>
          </p:cNvSpPr>
          <p:nvPr/>
        </p:nvSpPr>
        <p:spPr bwMode="auto">
          <a:xfrm>
            <a:off x="2054977" y="4860530"/>
            <a:ext cx="48038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ltLang="en-US" sz="1200" i="1" dirty="0"/>
              <a:t>Source: </a:t>
            </a:r>
            <a:r>
              <a:rPr lang="en-US" altLang="en-US" sz="1200" dirty="0"/>
              <a:t>https://</a:t>
            </a:r>
            <a:r>
              <a:rPr lang="en-US" altLang="en-US" sz="1200" dirty="0" err="1"/>
              <a:t>www.merchantsavvy.co.uk</a:t>
            </a:r>
            <a:r>
              <a:rPr lang="en-US" altLang="en-US" sz="1200" dirty="0"/>
              <a:t>/</a:t>
            </a:r>
            <a:r>
              <a:rPr lang="en-US" altLang="en-US" sz="1200" dirty="0" err="1"/>
              <a:t>uk</a:t>
            </a:r>
            <a:r>
              <a:rPr lang="en-US" altLang="en-US" sz="1200" dirty="0"/>
              <a:t>-</a:t>
            </a:r>
            <a:r>
              <a:rPr lang="en-US" altLang="en-US" sz="1200" dirty="0" err="1"/>
              <a:t>sme</a:t>
            </a:r>
            <a:r>
              <a:rPr lang="en-US" altLang="en-US" sz="1200" dirty="0"/>
              <a:t>-data-stats-charts/</a:t>
            </a:r>
          </a:p>
        </p:txBody>
      </p:sp>
      <p:pic>
        <p:nvPicPr>
          <p:cNvPr id="2" name="Picture 1">
            <a:extLst>
              <a:ext uri="{FF2B5EF4-FFF2-40B4-BE49-F238E27FC236}">
                <a16:creationId xmlns:a16="http://schemas.microsoft.com/office/drawing/2014/main" id="{D1F7CC66-1BC5-0849-AE33-A76B0EA90F31}"/>
              </a:ext>
            </a:extLst>
          </p:cNvPr>
          <p:cNvPicPr>
            <a:picLocks noChangeAspect="1"/>
          </p:cNvPicPr>
          <p:nvPr/>
        </p:nvPicPr>
        <p:blipFill>
          <a:blip r:embed="rId3"/>
          <a:stretch>
            <a:fillRect/>
          </a:stretch>
        </p:blipFill>
        <p:spPr>
          <a:xfrm>
            <a:off x="-13646" y="1997470"/>
            <a:ext cx="9064828" cy="2538904"/>
          </a:xfrm>
          <a:prstGeom prst="rect">
            <a:avLst/>
          </a:prstGeom>
        </p:spPr>
      </p:pic>
      <p:sp>
        <p:nvSpPr>
          <p:cNvPr id="3" name="TextBox 2">
            <a:extLst>
              <a:ext uri="{FF2B5EF4-FFF2-40B4-BE49-F238E27FC236}">
                <a16:creationId xmlns:a16="http://schemas.microsoft.com/office/drawing/2014/main" id="{0EEB40FB-9750-3C42-B8BC-3EA0F9CE4317}"/>
              </a:ext>
            </a:extLst>
          </p:cNvPr>
          <p:cNvSpPr txBox="1"/>
          <p:nvPr/>
        </p:nvSpPr>
        <p:spPr>
          <a:xfrm>
            <a:off x="4227616" y="6210795"/>
            <a:ext cx="312906" cy="369332"/>
          </a:xfrm>
          <a:prstGeom prst="rect">
            <a:avLst/>
          </a:prstGeom>
          <a:noFill/>
        </p:spPr>
        <p:txBody>
          <a:bodyPr wrap="none" rtlCol="0">
            <a:spAutoFit/>
          </a:bodyPr>
          <a:lstStyle/>
          <a:p>
            <a:fld id="{8B2F2877-7B46-BF4B-AAD2-7D20DF7AE094}" type="slidenum">
              <a:rPr lang="en-US" smtClean="0"/>
              <a:t>8</a:t>
            </a:fld>
            <a:endParaRPr lang="en-US" dirty="0"/>
          </a:p>
        </p:txBody>
      </p:sp>
    </p:spTree>
    <p:extLst>
      <p:ext uri="{BB962C8B-B14F-4D97-AF65-F5344CB8AC3E}">
        <p14:creationId xmlns:p14="http://schemas.microsoft.com/office/powerpoint/2010/main" val="2223532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p:cNvSpPr>
          <p:nvPr>
            <p:ph type="title"/>
          </p:nvPr>
        </p:nvSpPr>
        <p:spPr>
          <a:xfrm>
            <a:off x="457200" y="2060848"/>
            <a:ext cx="8229600" cy="2146250"/>
          </a:xfrm>
        </p:spPr>
        <p:txBody>
          <a:bodyPr/>
          <a:lstStyle/>
          <a:p>
            <a:pPr algn="ctr"/>
            <a:br>
              <a:rPr lang="en-US" altLang="en-US"/>
            </a:br>
            <a:r>
              <a:rPr lang="en-US" altLang="en-US"/>
              <a:t>Theories of the firm</a:t>
            </a:r>
          </a:p>
        </p:txBody>
      </p:sp>
    </p:spTree>
    <p:extLst>
      <p:ext uri="{BB962C8B-B14F-4D97-AF65-F5344CB8AC3E}">
        <p14:creationId xmlns:p14="http://schemas.microsoft.com/office/powerpoint/2010/main" val="3697222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386</TotalTime>
  <Words>1843</Words>
  <Application>Microsoft Macintosh PowerPoint</Application>
  <PresentationFormat>On-screen Show (4:3)</PresentationFormat>
  <Paragraphs>219</Paragraphs>
  <Slides>25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Tahoma</vt:lpstr>
      <vt:lpstr>Wingdings</vt:lpstr>
      <vt:lpstr>Office Theme</vt:lpstr>
      <vt:lpstr>2P8  The Engineer in Business</vt:lpstr>
      <vt:lpstr>The Engineer in Business</vt:lpstr>
      <vt:lpstr>The Theory of the Firm</vt:lpstr>
      <vt:lpstr> A brief empirical overview of UK firms (Size, activity, age)</vt:lpstr>
      <vt:lpstr>PowerPoint Presentation</vt:lpstr>
      <vt:lpstr>Number of Private Firms in the UK  by size class (2010-2023)</vt:lpstr>
      <vt:lpstr>Number of businesses by industry in the UK</vt:lpstr>
      <vt:lpstr>Dimension: Age of the firm</vt:lpstr>
      <vt:lpstr> Theories of the firm</vt:lpstr>
      <vt:lpstr>Types of Firm </vt:lpstr>
      <vt:lpstr>Could organize production in the firm or via the market</vt:lpstr>
      <vt:lpstr>The firm in neoclassical theory</vt:lpstr>
      <vt:lpstr>Compare and contrast…</vt:lpstr>
      <vt:lpstr>The Neoclassical View of the Firm</vt:lpstr>
      <vt:lpstr>Transactions Costs</vt:lpstr>
      <vt:lpstr>The Transactions Cost View of the Firm  (Coase, 1937)</vt:lpstr>
      <vt:lpstr>The Transactions Cost View (2)</vt:lpstr>
      <vt:lpstr>The Property Rights View</vt:lpstr>
      <vt:lpstr>The Property Rights View (2)</vt:lpstr>
      <vt:lpstr>The Marxist View of the Firm</vt:lpstr>
      <vt:lpstr>Managerial Theories of the Firm</vt:lpstr>
      <vt:lpstr>Behavioural Theories of the Firm</vt:lpstr>
      <vt:lpstr>The Capabilities Approach to the Firm</vt:lpstr>
      <vt:lpstr>Evolutionary Theories of the Firm (Nelson and Winter, 1982)</vt:lpstr>
      <vt:lpstr>Reading for today</vt:lpstr>
    </vt:vector>
  </TitlesOfParts>
  <Company>Judge Business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MS3 The Economics of Firms and Markets</dc:title>
  <dc:creator>cbrpa</dc:creator>
  <cp:lastModifiedBy>Michael Pollitt</cp:lastModifiedBy>
  <cp:revision>30</cp:revision>
  <cp:lastPrinted>2024-01-23T09:38:48Z</cp:lastPrinted>
  <dcterms:created xsi:type="dcterms:W3CDTF">2009-08-19T09:09:18Z</dcterms:created>
  <dcterms:modified xsi:type="dcterms:W3CDTF">2024-01-23T10:39:09Z</dcterms:modified>
</cp:coreProperties>
</file>